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7315200" cx="5486400"/>
  <p:notesSz cx="6858000" cy="9144000"/>
  <p:embeddedFontLst>
    <p:embeddedFont>
      <p:font typeface="Quantic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728">
          <p15:clr>
            <a:srgbClr val="747775"/>
          </p15:clr>
        </p15:guide>
        <p15:guide id="2" orient="horz" pos="2304">
          <p15:clr>
            <a:srgbClr val="747775"/>
          </p15:clr>
        </p15:guide>
        <p15:guide id="3" orient="horz" pos="83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28"/>
        <p:guide pos="2304" orient="horz"/>
        <p:guide pos="83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ntico-regular.fntdata"/><Relationship Id="rId25" Type="http://schemas.openxmlformats.org/officeDocument/2006/relationships/slide" Target="slides/slide20.xml"/><Relationship Id="rId28" Type="http://schemas.openxmlformats.org/officeDocument/2006/relationships/font" Target="fonts/Quantico-italic.fntdata"/><Relationship Id="rId27" Type="http://schemas.openxmlformats.org/officeDocument/2006/relationships/font" Target="fonts/Quantic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ntic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5" name="Google Shape;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83b91f70e1_0_17: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83b91f70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3b91f70e1_0_43: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3b91f70e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3b91f70e1_0_67: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3b91f70e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3b91f70e1_0_80: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83b91f70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6656ca7cb3_0_301: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6656ca7c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3b91f70e1_0_92: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3b91f70e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3e75e32fe_0_3: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3e75e32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83e75e32fe_0_16: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83e75e32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3e75e32fe_0_31: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3e75e32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3e75e32fe_0_92: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3e75e32f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g36656ca7cb3_0_265: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21" name="Google Shape;21;g36656ca7cb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3e75e32fe_0_99: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3e75e32f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g36656ca7cb3_0_2: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27" name="Google Shape;27;g36656ca7cb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36656ca7cb3_0_278: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36656ca7cb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36656ca7cb3_0_255: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36656ca7cb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6656ca7cb3_0_308: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6656ca7cb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6656ca7cb3_0_334: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6656ca7cb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83b91f70e1_0_6: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83b91f70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6656ca7cb3_0_294: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6656ca7cb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type="title">
  <p:cSld name="TITLE">
    <p:spTree>
      <p:nvGrpSpPr>
        <p:cNvPr id="7"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8" name="Shape 8"/>
        <p:cNvGrpSpPr/>
        <p:nvPr/>
      </p:nvGrpSpPr>
      <p:grpSpPr>
        <a:xfrm>
          <a:off x="0" y="0"/>
          <a:ext cx="0" cy="0"/>
          <a:chOff x="0" y="0"/>
          <a:chExt cx="0" cy="0"/>
        </a:xfrm>
      </p:grpSpPr>
      <p:sp>
        <p:nvSpPr>
          <p:cNvPr id="9" name="Google Shape;9;p3"/>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lvl1pPr lvl="0">
              <a:buNone/>
              <a:defRPr sz="800">
                <a:latin typeface="Calibri"/>
                <a:ea typeface="Calibri"/>
                <a:cs typeface="Calibri"/>
                <a:sym typeface="Calibri"/>
              </a:defRPr>
            </a:lvl1pPr>
            <a:lvl2pPr lvl="1">
              <a:buNone/>
              <a:defRPr sz="800">
                <a:latin typeface="Calibri"/>
                <a:ea typeface="Calibri"/>
                <a:cs typeface="Calibri"/>
                <a:sym typeface="Calibri"/>
              </a:defRPr>
            </a:lvl2pPr>
            <a:lvl3pPr lvl="2">
              <a:buNone/>
              <a:defRPr sz="800">
                <a:latin typeface="Calibri"/>
                <a:ea typeface="Calibri"/>
                <a:cs typeface="Calibri"/>
                <a:sym typeface="Calibri"/>
              </a:defRPr>
            </a:lvl3pPr>
            <a:lvl4pPr lvl="3">
              <a:buNone/>
              <a:defRPr sz="800">
                <a:latin typeface="Calibri"/>
                <a:ea typeface="Calibri"/>
                <a:cs typeface="Calibri"/>
                <a:sym typeface="Calibri"/>
              </a:defRPr>
            </a:lvl4pPr>
            <a:lvl5pPr lvl="4">
              <a:buNone/>
              <a:defRPr sz="800">
                <a:latin typeface="Calibri"/>
                <a:ea typeface="Calibri"/>
                <a:cs typeface="Calibri"/>
                <a:sym typeface="Calibri"/>
              </a:defRPr>
            </a:lvl5pPr>
            <a:lvl6pPr lvl="5">
              <a:buNone/>
              <a:defRPr sz="800">
                <a:latin typeface="Calibri"/>
                <a:ea typeface="Calibri"/>
                <a:cs typeface="Calibri"/>
                <a:sym typeface="Calibri"/>
              </a:defRPr>
            </a:lvl6pPr>
            <a:lvl7pPr lvl="6">
              <a:buNone/>
              <a:defRPr sz="800">
                <a:latin typeface="Calibri"/>
                <a:ea typeface="Calibri"/>
                <a:cs typeface="Calibri"/>
                <a:sym typeface="Calibri"/>
              </a:defRPr>
            </a:lvl7pPr>
            <a:lvl8pPr lvl="7">
              <a:buNone/>
              <a:defRPr sz="800">
                <a:latin typeface="Calibri"/>
                <a:ea typeface="Calibri"/>
                <a:cs typeface="Calibri"/>
                <a:sym typeface="Calibri"/>
              </a:defRPr>
            </a:lvl8pPr>
            <a:lvl9pPr lvl="8">
              <a:buNone/>
              <a:defRPr sz="8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3"/>
          <p:cNvSpPr txBox="1"/>
          <p:nvPr/>
        </p:nvSpPr>
        <p:spPr>
          <a:xfrm>
            <a:off x="1213350" y="6936489"/>
            <a:ext cx="3059700" cy="3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Calibri"/>
                <a:ea typeface="Calibri"/>
                <a:cs typeface="Calibri"/>
                <a:sym typeface="Calibri"/>
              </a:rPr>
              <a:t>Entre Portas e Túneis - Juliano Lopes - 2025</a:t>
            </a:r>
            <a:endParaRPr i="1" sz="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ver" type="tx">
  <p:cSld name="TITLE_AND_BODY">
    <p:spTree>
      <p:nvGrpSpPr>
        <p:cNvPr id="11" name="Shape 11"/>
        <p:cNvGrpSpPr/>
        <p:nvPr/>
      </p:nvGrpSpPr>
      <p:grpSpPr>
        <a:xfrm>
          <a:off x="0" y="0"/>
          <a:ext cx="0" cy="0"/>
          <a:chOff x="0" y="0"/>
          <a:chExt cx="0" cy="0"/>
        </a:xfrm>
      </p:grpSpPr>
      <p:sp>
        <p:nvSpPr>
          <p:cNvPr id="12" name="Google Shape;12;p4"/>
          <p:cNvSpPr txBox="1"/>
          <p:nvPr>
            <p:ph idx="12" type="sldNum"/>
          </p:nvPr>
        </p:nvSpPr>
        <p:spPr>
          <a:xfrm>
            <a:off x="5134070" y="6755343"/>
            <a:ext cx="329100" cy="56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5134070" y="6755343"/>
            <a:ext cx="329100" cy="5601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github.com/ju-c-lopes/ebook-ssh" TargetMode="External"/><Relationship Id="rId5" Type="http://schemas.openxmlformats.org/officeDocument/2006/relationships/hyperlink" Target="https://www.linkedin.com/in/juliano-lopes-votorantim-sp/" TargetMode="External"/><Relationship Id="rId6" Type="http://schemas.openxmlformats.org/officeDocument/2006/relationships/image" Target="../media/image9.png"/><Relationship Id="rId7"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 name="Shape 16"/>
        <p:cNvGrpSpPr/>
        <p:nvPr/>
      </p:nvGrpSpPr>
      <p:grpSpPr>
        <a:xfrm>
          <a:off x="0" y="0"/>
          <a:ext cx="0" cy="0"/>
          <a:chOff x="0" y="0"/>
          <a:chExt cx="0" cy="0"/>
        </a:xfrm>
      </p:grpSpPr>
      <p:pic>
        <p:nvPicPr>
          <p:cNvPr id="17" name="Google Shape;17;p5" title="ChatGPT Image Sep 25, 2025, 11_51_45 AM.png"/>
          <p:cNvPicPr preferRelativeResize="0"/>
          <p:nvPr/>
        </p:nvPicPr>
        <p:blipFill>
          <a:blip r:embed="rId3">
            <a:alphaModFix/>
          </a:blip>
          <a:stretch>
            <a:fillRect/>
          </a:stretch>
        </p:blipFill>
        <p:spPr>
          <a:xfrm>
            <a:off x="304809" y="0"/>
            <a:ext cx="4876782" cy="7315200"/>
          </a:xfrm>
          <a:prstGeom prst="rect">
            <a:avLst/>
          </a:prstGeom>
          <a:noFill/>
          <a:ln>
            <a:noFill/>
          </a:ln>
        </p:spPr>
      </p:pic>
      <p:sp>
        <p:nvSpPr>
          <p:cNvPr id="18" name="Google Shape;18;p5"/>
          <p:cNvSpPr txBox="1"/>
          <p:nvPr/>
        </p:nvSpPr>
        <p:spPr>
          <a:xfrm>
            <a:off x="705600" y="6386600"/>
            <a:ext cx="40752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rgbClr val="C7DEC8"/>
                </a:solidFill>
                <a:latin typeface="Quantico"/>
                <a:ea typeface="Quantico"/>
                <a:cs typeface="Quantico"/>
                <a:sym typeface="Quantico"/>
              </a:rPr>
              <a:t>Juliano Lopes</a:t>
            </a:r>
            <a:endParaRPr sz="3400">
              <a:solidFill>
                <a:srgbClr val="C7DEC8"/>
              </a:solidFill>
              <a:latin typeface="Quantico"/>
              <a:ea typeface="Quantico"/>
              <a:cs typeface="Quantico"/>
              <a:sym typeface="Quant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309750" y="1209600"/>
            <a:ext cx="4866900" cy="12861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Quando pensamos em SSH, a primeira imagem que vem à cabeça é a de um terminal preto, onde digitamos o usuário, senha e acessamos um servidor distante. Esse é, de fato, o uso mais comum: o login remoto seguro. Mas o SSH vai muito além disso.</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Com ele, é possível administrar servidores em qualquer lugar do mundo, transferir arquivos, criar túneis de comunicação e até simular uma rede privada segura. Ainda assim, tudo começa com o básico: o ato de se conectar.</a:t>
            </a:r>
            <a:endParaRPr sz="800">
              <a:solidFill>
                <a:schemeClr val="dk1"/>
              </a:solidFill>
              <a:latin typeface="Calibri"/>
              <a:ea typeface="Calibri"/>
              <a:cs typeface="Calibri"/>
              <a:sym typeface="Calibri"/>
            </a:endParaRPr>
          </a:p>
        </p:txBody>
      </p:sp>
      <p:sp>
        <p:nvSpPr>
          <p:cNvPr id="95" name="Google Shape;95;p14"/>
          <p:cNvSpPr txBox="1"/>
          <p:nvPr/>
        </p:nvSpPr>
        <p:spPr>
          <a:xfrm>
            <a:off x="309750" y="340975"/>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Impact"/>
                <a:ea typeface="Impact"/>
                <a:cs typeface="Impact"/>
                <a:sym typeface="Impact"/>
              </a:rPr>
              <a:t>Muito Além do Login: O SSH no Dia a Dia</a:t>
            </a:r>
            <a:endParaRPr sz="2400">
              <a:solidFill>
                <a:schemeClr val="dk2"/>
              </a:solidFill>
              <a:latin typeface="Impact"/>
              <a:ea typeface="Impact"/>
              <a:cs typeface="Impact"/>
              <a:sym typeface="Impact"/>
            </a:endParaRPr>
          </a:p>
        </p:txBody>
      </p:sp>
      <p:sp>
        <p:nvSpPr>
          <p:cNvPr id="96" name="Google Shape;96;p14"/>
          <p:cNvSpPr txBox="1"/>
          <p:nvPr/>
        </p:nvSpPr>
        <p:spPr>
          <a:xfrm>
            <a:off x="309750" y="252918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O login básico com SSH</a:t>
            </a:r>
            <a:endParaRPr sz="1600">
              <a:solidFill>
                <a:schemeClr val="dk2"/>
              </a:solidFill>
              <a:latin typeface="Calibri"/>
              <a:ea typeface="Calibri"/>
              <a:cs typeface="Calibri"/>
              <a:sym typeface="Calibri"/>
            </a:endParaRPr>
          </a:p>
        </p:txBody>
      </p:sp>
      <p:sp>
        <p:nvSpPr>
          <p:cNvPr id="97" name="Google Shape;97;p14"/>
          <p:cNvSpPr txBox="1"/>
          <p:nvPr/>
        </p:nvSpPr>
        <p:spPr>
          <a:xfrm>
            <a:off x="309750" y="3006650"/>
            <a:ext cx="4866900" cy="4731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 forma mais simples de uso do SSH é se conectar informando usuário e endereço do servidor. O comando é direto, quase auto-explicativo:</a:t>
            </a:r>
            <a:endParaRPr sz="800">
              <a:solidFill>
                <a:schemeClr val="dk1"/>
              </a:solidFill>
              <a:latin typeface="Calibri"/>
              <a:ea typeface="Calibri"/>
              <a:cs typeface="Calibri"/>
              <a:sym typeface="Calibri"/>
            </a:endParaRPr>
          </a:p>
        </p:txBody>
      </p:sp>
      <p:pic>
        <p:nvPicPr>
          <p:cNvPr id="98" name="Google Shape;98;p14" title="Snap (4).png"/>
          <p:cNvPicPr preferRelativeResize="0"/>
          <p:nvPr/>
        </p:nvPicPr>
        <p:blipFill rotWithShape="1">
          <a:blip r:embed="rId3">
            <a:alphaModFix/>
          </a:blip>
          <a:srcRect b="42001" l="0" r="0" t="36444"/>
          <a:stretch/>
        </p:blipFill>
        <p:spPr>
          <a:xfrm>
            <a:off x="361200" y="3524250"/>
            <a:ext cx="4764000" cy="990600"/>
          </a:xfrm>
          <a:prstGeom prst="roundRect">
            <a:avLst>
              <a:gd fmla="val 16667" name="adj"/>
            </a:avLst>
          </a:prstGeom>
          <a:noFill/>
          <a:ln>
            <a:noFill/>
          </a:ln>
        </p:spPr>
      </p:pic>
      <p:sp>
        <p:nvSpPr>
          <p:cNvPr id="99" name="Google Shape;99;p14"/>
          <p:cNvSpPr txBox="1"/>
          <p:nvPr/>
        </p:nvSpPr>
        <p:spPr>
          <a:xfrm>
            <a:off x="309750" y="4596775"/>
            <a:ext cx="4866900" cy="730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Ao executar este comando, o SSH estabelece um túnel criptografado entre a sua máquina e o servidor remoto. Você digita a senha, e pronto: já tem acesso ao shell da outra máquina. Mas apesar de ser simples, esse modo tem um problema, depender apenas de senhas é arriscado.</a:t>
            </a:r>
            <a:endParaRPr sz="800">
              <a:solidFill>
                <a:schemeClr val="dk1"/>
              </a:solidFill>
              <a:latin typeface="Calibri"/>
              <a:ea typeface="Calibri"/>
              <a:cs typeface="Calibri"/>
              <a:sym typeface="Calibri"/>
            </a:endParaRPr>
          </a:p>
        </p:txBody>
      </p:sp>
      <p:sp>
        <p:nvSpPr>
          <p:cNvPr id="100" name="Google Shape;100;p14"/>
          <p:cNvSpPr txBox="1"/>
          <p:nvPr/>
        </p:nvSpPr>
        <p:spPr>
          <a:xfrm>
            <a:off x="361200" y="540948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Login direto com endereço IP</a:t>
            </a:r>
            <a:endParaRPr sz="1600">
              <a:solidFill>
                <a:schemeClr val="dk2"/>
              </a:solidFill>
              <a:latin typeface="Calibri"/>
              <a:ea typeface="Calibri"/>
              <a:cs typeface="Calibri"/>
              <a:sym typeface="Calibri"/>
            </a:endParaRPr>
          </a:p>
        </p:txBody>
      </p:sp>
      <p:sp>
        <p:nvSpPr>
          <p:cNvPr id="101" name="Google Shape;101;p14"/>
          <p:cNvSpPr txBox="1"/>
          <p:nvPr/>
        </p:nvSpPr>
        <p:spPr>
          <a:xfrm>
            <a:off x="361200" y="5886950"/>
            <a:ext cx="4866900" cy="7743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Nem sempre você terá um domínio configurado para o servidor. Em muitos casos, o acesso será feito diretamente usando o endereço IP. Nesse caso, o comando muda apenas na parte final: em vez de </a:t>
            </a:r>
            <a:r>
              <a:rPr lang="en" sz="800">
                <a:solidFill>
                  <a:srgbClr val="FFFFFF"/>
                </a:solidFill>
                <a:highlight>
                  <a:srgbClr val="666666"/>
                </a:highlight>
                <a:latin typeface="Calibri"/>
                <a:ea typeface="Calibri"/>
                <a:cs typeface="Calibri"/>
                <a:sym typeface="Calibri"/>
              </a:rPr>
              <a:t>@meu-servidor.com</a:t>
            </a:r>
            <a:r>
              <a:rPr lang="en" sz="800">
                <a:solidFill>
                  <a:schemeClr val="dk1"/>
                </a:solidFill>
                <a:highlight>
                  <a:srgbClr val="666666"/>
                </a:highlight>
                <a:latin typeface="Calibri"/>
                <a:ea typeface="Calibri"/>
                <a:cs typeface="Calibri"/>
                <a:sym typeface="Calibri"/>
              </a:rPr>
              <a:t>,</a:t>
            </a:r>
            <a:r>
              <a:rPr lang="en" sz="800">
                <a:solidFill>
                  <a:schemeClr val="dk1"/>
                </a:solidFill>
                <a:latin typeface="Calibri"/>
                <a:ea typeface="Calibri"/>
                <a:cs typeface="Calibri"/>
                <a:sym typeface="Calibri"/>
              </a:rPr>
              <a:t> você usará o IP numérico.</a:t>
            </a:r>
            <a:endParaRPr sz="800">
              <a:solidFill>
                <a:schemeClr val="dk1"/>
              </a:solidFill>
              <a:latin typeface="Calibri"/>
              <a:ea typeface="Calibri"/>
              <a:cs typeface="Calibri"/>
              <a:sym typeface="Calibri"/>
            </a:endParaRPr>
          </a:p>
        </p:txBody>
      </p:sp>
      <p:sp>
        <p:nvSpPr>
          <p:cNvPr id="102" name="Google Shape;102;p14"/>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nvSpPr>
        <p:spPr>
          <a:xfrm>
            <a:off x="309750" y="1721400"/>
            <a:ext cx="4866900" cy="7743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Nesse exemplo, usuario é a conta configurada no servidor e 192.168.1.10 é o endereço IP do host. Essa forma é bastante comum em redes internas ou quando o servidor ainda não tem um domínio associado.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1000"/>
              </a:spcAft>
              <a:buNone/>
            </a:pPr>
            <a:r>
              <a:rPr lang="en" sz="800">
                <a:solidFill>
                  <a:schemeClr val="dk1"/>
                </a:solidFill>
                <a:latin typeface="Calibri"/>
                <a:ea typeface="Calibri"/>
                <a:cs typeface="Calibri"/>
                <a:sym typeface="Calibri"/>
              </a:rPr>
              <a:t>💡 Dica: se você estiver usando uma porta diferente da padrão (22), pode acrescentar a opção -p. Por exemplo:</a:t>
            </a:r>
            <a:endParaRPr sz="800">
              <a:solidFill>
                <a:schemeClr val="dk1"/>
              </a:solidFill>
              <a:latin typeface="Calibri"/>
              <a:ea typeface="Calibri"/>
              <a:cs typeface="Calibri"/>
              <a:sym typeface="Calibri"/>
            </a:endParaRPr>
          </a:p>
        </p:txBody>
      </p:sp>
      <p:sp>
        <p:nvSpPr>
          <p:cNvPr id="108" name="Google Shape;108;p15"/>
          <p:cNvSpPr txBox="1"/>
          <p:nvPr/>
        </p:nvSpPr>
        <p:spPr>
          <a:xfrm>
            <a:off x="361200" y="396168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A autenticação por chaves</a:t>
            </a:r>
            <a:endParaRPr sz="1600">
              <a:solidFill>
                <a:schemeClr val="dk2"/>
              </a:solidFill>
              <a:latin typeface="Calibri"/>
              <a:ea typeface="Calibri"/>
              <a:cs typeface="Calibri"/>
              <a:sym typeface="Calibri"/>
            </a:endParaRPr>
          </a:p>
        </p:txBody>
      </p:sp>
      <p:sp>
        <p:nvSpPr>
          <p:cNvPr id="109" name="Google Shape;109;p15"/>
          <p:cNvSpPr txBox="1"/>
          <p:nvPr/>
        </p:nvSpPr>
        <p:spPr>
          <a:xfrm>
            <a:off x="361200" y="4439150"/>
            <a:ext cx="4866900" cy="7743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Uma prática bem mais segura é usar chaves criptográficas em vez de senha. Nesse modelo, você gera um par de chaves: uma fica com você (chave privada) e a outra vai para o servidor (chave pública). Assim, só quem tem a chave privada correta consegue abrir o túnel.</a:t>
            </a:r>
            <a:endParaRPr sz="800">
              <a:solidFill>
                <a:schemeClr val="dk1"/>
              </a:solidFill>
              <a:latin typeface="Calibri"/>
              <a:ea typeface="Calibri"/>
              <a:cs typeface="Calibri"/>
              <a:sym typeface="Calibri"/>
            </a:endParaRPr>
          </a:p>
        </p:txBody>
      </p:sp>
      <p:pic>
        <p:nvPicPr>
          <p:cNvPr id="110" name="Google Shape;110;p15" title="Snap (5).png"/>
          <p:cNvPicPr preferRelativeResize="0"/>
          <p:nvPr/>
        </p:nvPicPr>
        <p:blipFill rotWithShape="1">
          <a:blip r:embed="rId3">
            <a:alphaModFix/>
          </a:blip>
          <a:srcRect b="37185" l="0" r="0" t="37167"/>
          <a:stretch/>
        </p:blipFill>
        <p:spPr>
          <a:xfrm>
            <a:off x="412650" y="408748"/>
            <a:ext cx="4764000" cy="1178700"/>
          </a:xfrm>
          <a:prstGeom prst="roundRect">
            <a:avLst>
              <a:gd fmla="val 16667" name="adj"/>
            </a:avLst>
          </a:prstGeom>
          <a:noFill/>
          <a:ln>
            <a:noFill/>
          </a:ln>
        </p:spPr>
      </p:pic>
      <p:pic>
        <p:nvPicPr>
          <p:cNvPr id="111" name="Google Shape;111;p15" title="Snap (6).png"/>
          <p:cNvPicPr preferRelativeResize="0"/>
          <p:nvPr/>
        </p:nvPicPr>
        <p:blipFill rotWithShape="1">
          <a:blip r:embed="rId4">
            <a:alphaModFix/>
          </a:blip>
          <a:srcRect b="37011" l="0" r="0" t="37342"/>
          <a:stretch/>
        </p:blipFill>
        <p:spPr>
          <a:xfrm>
            <a:off x="412650" y="2612250"/>
            <a:ext cx="4764000" cy="1178700"/>
          </a:xfrm>
          <a:prstGeom prst="roundRect">
            <a:avLst>
              <a:gd fmla="val 16667" name="adj"/>
            </a:avLst>
          </a:prstGeom>
          <a:noFill/>
          <a:ln>
            <a:noFill/>
          </a:ln>
        </p:spPr>
      </p:pic>
      <p:pic>
        <p:nvPicPr>
          <p:cNvPr id="112" name="Google Shape;112;p15" title="Snap (7).png"/>
          <p:cNvPicPr preferRelativeResize="0"/>
          <p:nvPr/>
        </p:nvPicPr>
        <p:blipFill rotWithShape="1">
          <a:blip r:embed="rId5">
            <a:alphaModFix/>
          </a:blip>
          <a:srcRect b="34566" l="0" r="0" t="36964"/>
          <a:stretch/>
        </p:blipFill>
        <p:spPr>
          <a:xfrm>
            <a:off x="412650" y="5181600"/>
            <a:ext cx="4764000" cy="1178700"/>
          </a:xfrm>
          <a:prstGeom prst="roundRect">
            <a:avLst>
              <a:gd fmla="val 16667" name="adj"/>
            </a:avLst>
          </a:prstGeom>
          <a:noFill/>
          <a:ln>
            <a:noFill/>
          </a:ln>
        </p:spPr>
      </p:pic>
      <p:sp>
        <p:nvSpPr>
          <p:cNvPr id="113" name="Google Shape;113;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14" name="Google Shape;114;p15"/>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nvSpPr>
        <p:spPr>
          <a:xfrm>
            <a:off x="309750" y="349800"/>
            <a:ext cx="4866900" cy="3042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1000"/>
              </a:spcAft>
              <a:buNone/>
            </a:pPr>
            <a:r>
              <a:rPr lang="en" sz="800">
                <a:solidFill>
                  <a:schemeClr val="dk1"/>
                </a:solidFill>
                <a:latin typeface="Calibri"/>
                <a:ea typeface="Calibri"/>
                <a:cs typeface="Calibri"/>
                <a:sym typeface="Calibri"/>
              </a:rPr>
              <a:t>Depois, é só copiar a chave pública para o servidor:</a:t>
            </a:r>
            <a:endParaRPr sz="800">
              <a:solidFill>
                <a:schemeClr val="dk1"/>
              </a:solidFill>
              <a:latin typeface="Calibri"/>
              <a:ea typeface="Calibri"/>
              <a:cs typeface="Calibri"/>
              <a:sym typeface="Calibri"/>
            </a:endParaRPr>
          </a:p>
        </p:txBody>
      </p:sp>
      <p:sp>
        <p:nvSpPr>
          <p:cNvPr id="120" name="Google Shape;120;p16"/>
          <p:cNvSpPr txBox="1"/>
          <p:nvPr/>
        </p:nvSpPr>
        <p:spPr>
          <a:xfrm>
            <a:off x="361200" y="243768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Boas práticas de segurança</a:t>
            </a:r>
            <a:endParaRPr sz="1600">
              <a:solidFill>
                <a:schemeClr val="dk2"/>
              </a:solidFill>
              <a:latin typeface="Calibri"/>
              <a:ea typeface="Calibri"/>
              <a:cs typeface="Calibri"/>
              <a:sym typeface="Calibri"/>
            </a:endParaRPr>
          </a:p>
        </p:txBody>
      </p:sp>
      <p:sp>
        <p:nvSpPr>
          <p:cNvPr id="121" name="Google Shape;121;p16"/>
          <p:cNvSpPr txBox="1"/>
          <p:nvPr/>
        </p:nvSpPr>
        <p:spPr>
          <a:xfrm>
            <a:off x="361200" y="2915150"/>
            <a:ext cx="4866900" cy="7743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Ao longo dos anos, a comunidade percebeu que pequenas configurações fazem uma grande diferença na segurança do SSH. Uma delas é </a:t>
            </a:r>
            <a:r>
              <a:rPr b="1" lang="en" sz="800">
                <a:solidFill>
                  <a:schemeClr val="dk1"/>
                </a:solidFill>
                <a:latin typeface="Calibri"/>
                <a:ea typeface="Calibri"/>
                <a:cs typeface="Calibri"/>
                <a:sym typeface="Calibri"/>
              </a:rPr>
              <a:t>desabilitar o login direto como root</a:t>
            </a:r>
            <a:r>
              <a:rPr lang="en" sz="800">
                <a:solidFill>
                  <a:schemeClr val="dk1"/>
                </a:solidFill>
                <a:latin typeface="Calibri"/>
                <a:ea typeface="Calibri"/>
                <a:cs typeface="Calibri"/>
                <a:sym typeface="Calibri"/>
              </a:rPr>
              <a:t>. Isso impede que atacantes tentem adivinhar senhas do usuário mais poderoso do sistema. Outra prática comum é </a:t>
            </a:r>
            <a:r>
              <a:rPr b="1" lang="en" sz="800">
                <a:solidFill>
                  <a:schemeClr val="dk1"/>
                </a:solidFill>
                <a:latin typeface="Calibri"/>
                <a:ea typeface="Calibri"/>
                <a:cs typeface="Calibri"/>
                <a:sym typeface="Calibri"/>
              </a:rPr>
              <a:t>alterar a porta padrão</a:t>
            </a:r>
            <a:r>
              <a:rPr lang="en" sz="800">
                <a:solidFill>
                  <a:schemeClr val="dk1"/>
                </a:solidFill>
                <a:latin typeface="Calibri"/>
                <a:ea typeface="Calibri"/>
                <a:cs typeface="Calibri"/>
                <a:sym typeface="Calibri"/>
              </a:rPr>
              <a:t>, que normalmente é a 22. Isso não substitui segurança real, mas dificulta ataques automatizados.</a:t>
            </a:r>
            <a:endParaRPr sz="800">
              <a:solidFill>
                <a:schemeClr val="dk1"/>
              </a:solidFill>
              <a:latin typeface="Calibri"/>
              <a:ea typeface="Calibri"/>
              <a:cs typeface="Calibri"/>
              <a:sym typeface="Calibri"/>
            </a:endParaRPr>
          </a:p>
        </p:txBody>
      </p:sp>
      <p:pic>
        <p:nvPicPr>
          <p:cNvPr id="122" name="Google Shape;122;p16" title="Snap (8).png"/>
          <p:cNvPicPr preferRelativeResize="0"/>
          <p:nvPr/>
        </p:nvPicPr>
        <p:blipFill rotWithShape="1">
          <a:blip r:embed="rId3">
            <a:alphaModFix/>
          </a:blip>
          <a:srcRect b="35433" l="0" r="0" t="37418"/>
          <a:stretch/>
        </p:blipFill>
        <p:spPr>
          <a:xfrm>
            <a:off x="412650" y="800100"/>
            <a:ext cx="4764000" cy="1123800"/>
          </a:xfrm>
          <a:prstGeom prst="roundRect">
            <a:avLst>
              <a:gd fmla="val 16667" name="adj"/>
            </a:avLst>
          </a:prstGeom>
          <a:noFill/>
          <a:ln>
            <a:noFill/>
          </a:ln>
        </p:spPr>
      </p:pic>
      <p:sp>
        <p:nvSpPr>
          <p:cNvPr id="123" name="Google Shape;123;p16"/>
          <p:cNvSpPr txBox="1"/>
          <p:nvPr/>
        </p:nvSpPr>
        <p:spPr>
          <a:xfrm>
            <a:off x="361200" y="2007100"/>
            <a:ext cx="4866900" cy="4566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 partir daí, o login acontece sem pedir senha, mas ainda de forma segura, porque apenas sua chave privada é capaz de autenticar o acesso.</a:t>
            </a:r>
            <a:endParaRPr sz="800">
              <a:solidFill>
                <a:schemeClr val="dk1"/>
              </a:solidFill>
              <a:latin typeface="Calibri"/>
              <a:ea typeface="Calibri"/>
              <a:cs typeface="Calibri"/>
              <a:sym typeface="Calibri"/>
            </a:endParaRPr>
          </a:p>
        </p:txBody>
      </p:sp>
      <p:pic>
        <p:nvPicPr>
          <p:cNvPr id="124" name="Google Shape;124;p16" title="Snap (9).png"/>
          <p:cNvPicPr preferRelativeResize="0"/>
          <p:nvPr/>
        </p:nvPicPr>
        <p:blipFill rotWithShape="1">
          <a:blip r:embed="rId4">
            <a:alphaModFix/>
          </a:blip>
          <a:srcRect b="16005" l="0" r="0" t="41662"/>
          <a:stretch/>
        </p:blipFill>
        <p:spPr>
          <a:xfrm>
            <a:off x="412650" y="3911500"/>
            <a:ext cx="4764000" cy="2552700"/>
          </a:xfrm>
          <a:prstGeom prst="roundRect">
            <a:avLst>
              <a:gd fmla="val 7715" name="adj"/>
            </a:avLst>
          </a:prstGeom>
          <a:noFill/>
          <a:ln>
            <a:noFill/>
          </a:ln>
        </p:spPr>
      </p:pic>
      <p:sp>
        <p:nvSpPr>
          <p:cNvPr id="125" name="Google Shape;125;p16"/>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361200" y="68508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Muito além do login</a:t>
            </a:r>
            <a:endParaRPr sz="1600">
              <a:solidFill>
                <a:schemeClr val="dk2"/>
              </a:solidFill>
              <a:latin typeface="Calibri"/>
              <a:ea typeface="Calibri"/>
              <a:cs typeface="Calibri"/>
              <a:sym typeface="Calibri"/>
            </a:endParaRPr>
          </a:p>
        </p:txBody>
      </p:sp>
      <p:sp>
        <p:nvSpPr>
          <p:cNvPr id="131" name="Google Shape;131;p17"/>
          <p:cNvSpPr txBox="1"/>
          <p:nvPr/>
        </p:nvSpPr>
        <p:spPr>
          <a:xfrm>
            <a:off x="361200" y="1162550"/>
            <a:ext cx="4934700" cy="7743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Com essas práticas, o SSH se transforma em muito mais que um meio de acesso. Ele se torna uma </a:t>
            </a:r>
            <a:r>
              <a:rPr b="1" lang="en" sz="800">
                <a:solidFill>
                  <a:schemeClr val="dk1"/>
                </a:solidFill>
                <a:latin typeface="Calibri"/>
                <a:ea typeface="Calibri"/>
                <a:cs typeface="Calibri"/>
                <a:sym typeface="Calibri"/>
              </a:rPr>
              <a:t>porta confiável para o seu servidor</a:t>
            </a:r>
            <a:r>
              <a:rPr lang="en" sz="800">
                <a:solidFill>
                  <a:schemeClr val="dk1"/>
                </a:solidFill>
                <a:latin typeface="Calibri"/>
                <a:ea typeface="Calibri"/>
                <a:cs typeface="Calibri"/>
                <a:sym typeface="Calibri"/>
              </a:rPr>
              <a:t>. A partir dele, você pode controlar serviços, transferir dados com segurança e, principalmente, abrir caminho para recursos mais avançados como o </a:t>
            </a:r>
            <a:r>
              <a:rPr b="1" lang="en" sz="800">
                <a:solidFill>
                  <a:schemeClr val="dk1"/>
                </a:solidFill>
                <a:latin typeface="Calibri"/>
                <a:ea typeface="Calibri"/>
                <a:cs typeface="Calibri"/>
                <a:sym typeface="Calibri"/>
              </a:rPr>
              <a:t>port forwarding</a:t>
            </a:r>
            <a:r>
              <a:rPr lang="en" sz="800">
                <a:solidFill>
                  <a:schemeClr val="dk1"/>
                </a:solidFill>
                <a:latin typeface="Calibri"/>
                <a:ea typeface="Calibri"/>
                <a:cs typeface="Calibri"/>
                <a:sym typeface="Calibri"/>
              </a:rPr>
              <a:t>, que vamos explorar no próximo capítulo.</a:t>
            </a:r>
            <a:endParaRPr sz="800">
              <a:solidFill>
                <a:schemeClr val="dk1"/>
              </a:solidFill>
              <a:latin typeface="Calibri"/>
              <a:ea typeface="Calibri"/>
              <a:cs typeface="Calibri"/>
              <a:sym typeface="Calibri"/>
            </a:endParaRPr>
          </a:p>
        </p:txBody>
      </p:sp>
      <p:sp>
        <p:nvSpPr>
          <p:cNvPr id="132" name="Google Shape;132;p17"/>
          <p:cNvSpPr txBox="1"/>
          <p:nvPr/>
        </p:nvSpPr>
        <p:spPr>
          <a:xfrm>
            <a:off x="361200" y="254500"/>
            <a:ext cx="4866900" cy="4566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Outra dica valiosa é combinar SSH com </a:t>
            </a:r>
            <a:r>
              <a:rPr b="1" lang="en" sz="800">
                <a:solidFill>
                  <a:schemeClr val="dk1"/>
                </a:solidFill>
                <a:latin typeface="Calibri"/>
                <a:ea typeface="Calibri"/>
                <a:cs typeface="Calibri"/>
                <a:sym typeface="Calibri"/>
              </a:rPr>
              <a:t>fail2ban</a:t>
            </a:r>
            <a:r>
              <a:rPr lang="en" sz="800">
                <a:solidFill>
                  <a:schemeClr val="dk1"/>
                </a:solidFill>
                <a:latin typeface="Calibri"/>
                <a:ea typeface="Calibri"/>
                <a:cs typeface="Calibri"/>
                <a:sym typeface="Calibri"/>
              </a:rPr>
              <a:t> ou outros sistemas que bloqueiam tentativas de login após falhas consecutivas. Isso reduz drasticamente o risco de ataques de força bruta.</a:t>
            </a:r>
            <a:endParaRPr sz="800">
              <a:solidFill>
                <a:schemeClr val="dk1"/>
              </a:solidFill>
              <a:latin typeface="Calibri"/>
              <a:ea typeface="Calibri"/>
              <a:cs typeface="Calibri"/>
              <a:sym typeface="Calibri"/>
            </a:endParaRPr>
          </a:p>
        </p:txBody>
      </p:sp>
      <p:sp>
        <p:nvSpPr>
          <p:cNvPr id="133" name="Google Shape;133;p17"/>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sp>
        <p:nvSpPr>
          <p:cNvPr id="138" name="Google Shape;138;p18"/>
          <p:cNvSpPr txBox="1"/>
          <p:nvPr/>
        </p:nvSpPr>
        <p:spPr>
          <a:xfrm>
            <a:off x="466350" y="3823725"/>
            <a:ext cx="46467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rgbClr val="C7DEC8"/>
                </a:solidFill>
                <a:latin typeface="Impact"/>
                <a:ea typeface="Impact"/>
                <a:cs typeface="Impact"/>
                <a:sym typeface="Impact"/>
              </a:rPr>
              <a:t>Entre portas e túneis: </a:t>
            </a:r>
            <a:r>
              <a:rPr lang="en" sz="2400">
                <a:solidFill>
                  <a:srgbClr val="C7DEC8"/>
                </a:solidFill>
                <a:latin typeface="Impact"/>
                <a:ea typeface="Impact"/>
                <a:cs typeface="Impact"/>
                <a:sym typeface="Impact"/>
              </a:rPr>
              <a:t>o poder do port forwarding</a:t>
            </a:r>
            <a:endParaRPr sz="2400">
              <a:solidFill>
                <a:srgbClr val="C7DEC8"/>
              </a:solidFill>
              <a:latin typeface="Impact"/>
              <a:ea typeface="Impact"/>
              <a:cs typeface="Impact"/>
              <a:sym typeface="Impact"/>
            </a:endParaRPr>
          </a:p>
        </p:txBody>
      </p:sp>
      <p:sp>
        <p:nvSpPr>
          <p:cNvPr id="139" name="Google Shape;139;p18"/>
          <p:cNvSpPr txBox="1"/>
          <p:nvPr/>
        </p:nvSpPr>
        <p:spPr>
          <a:xfrm>
            <a:off x="466350" y="537651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C7DEC8"/>
                </a:solidFill>
                <a:latin typeface="Calibri"/>
                <a:ea typeface="Calibri"/>
                <a:cs typeface="Calibri"/>
                <a:sym typeface="Calibri"/>
              </a:rPr>
              <a:t>Com o SSH, não apenas abrimos portas, mas escavamos e atravessamos túneis.</a:t>
            </a:r>
            <a:endParaRPr sz="1600">
              <a:solidFill>
                <a:srgbClr val="C7DEC8"/>
              </a:solidFill>
              <a:latin typeface="Calibri"/>
              <a:ea typeface="Calibri"/>
              <a:cs typeface="Calibri"/>
              <a:sym typeface="Calibri"/>
            </a:endParaRPr>
          </a:p>
        </p:txBody>
      </p:sp>
      <p:sp>
        <p:nvSpPr>
          <p:cNvPr id="140" name="Google Shape;140;p18"/>
          <p:cNvSpPr/>
          <p:nvPr/>
        </p:nvSpPr>
        <p:spPr>
          <a:xfrm>
            <a:off x="466350" y="3657600"/>
            <a:ext cx="4553700" cy="114300"/>
          </a:xfrm>
          <a:prstGeom prst="bevel">
            <a:avLst>
              <a:gd fmla="val 29435" name="adj"/>
            </a:avLst>
          </a:prstGeom>
          <a:gradFill>
            <a:gsLst>
              <a:gs pos="0">
                <a:srgbClr val="6AA84F"/>
              </a:gs>
              <a:gs pos="29000">
                <a:srgbClr val="B7D4AB"/>
              </a:gs>
              <a:gs pos="65000">
                <a:srgbClr val="38761D"/>
              </a:gs>
              <a:gs pos="100000">
                <a:srgbClr val="C7DEC8"/>
              </a:gs>
            </a:gsLst>
            <a:lin ang="0" scaled="0"/>
          </a:gra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8"/>
          <p:cNvSpPr/>
          <p:nvPr/>
        </p:nvSpPr>
        <p:spPr>
          <a:xfrm>
            <a:off x="1795804" y="2045000"/>
            <a:ext cx="1894791" cy="1184245"/>
          </a:xfrm>
          <a:prstGeom prst="rect">
            <a:avLst/>
          </a:prstGeom>
        </p:spPr>
        <p:txBody>
          <a:bodyPr>
            <a:prstTxWarp prst="textPlain"/>
          </a:bodyPr>
          <a:lstStyle/>
          <a:p>
            <a:pPr lvl="0" algn="ctr"/>
            <a:r>
              <a:rPr b="0" i="0">
                <a:ln cap="flat" cmpd="sng" w="9525">
                  <a:solidFill>
                    <a:srgbClr val="C7DEC8"/>
                  </a:solidFill>
                  <a:prstDash val="solid"/>
                  <a:round/>
                  <a:headEnd len="sm" w="sm" type="none"/>
                  <a:tailEnd len="sm" w="sm" type="none"/>
                </a:ln>
                <a:solidFill>
                  <a:srgbClr val="C7DEC8"/>
                </a:solidFill>
                <a:latin typeface="Quantico"/>
              </a:rPr>
              <a:t>03</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nvSpPr>
        <p:spPr>
          <a:xfrm>
            <a:off x="309750" y="1685850"/>
            <a:ext cx="4866900" cy="15765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Depois de entender como funciona o acesso via SSH, é hora de explorar um recurso poderoso: o tunelamento. Essa funcionalidade permite redirecionar conexões de rede de um computador para outro através de um canal seguro, protegido pelo SSH. Em outras palavras, você pode “criar atalhos criptografados” entre máquinas, sem expor diretamente serviços na internet.</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O port forwarding é útil em diversas situações. Imagine que você tem um banco de dados rodando em um servidor remoto que, por motivos de segurança, não pode ser acessado de fora. Com o tunelamento via SSH, é possível redirecionar essa porta para o seu computador local, como se o serviço estivesse rodando na sua própria máquina.</a:t>
            </a:r>
            <a:endParaRPr sz="800">
              <a:solidFill>
                <a:schemeClr val="dk1"/>
              </a:solidFill>
              <a:latin typeface="Calibri"/>
              <a:ea typeface="Calibri"/>
              <a:cs typeface="Calibri"/>
              <a:sym typeface="Calibri"/>
            </a:endParaRPr>
          </a:p>
        </p:txBody>
      </p:sp>
      <p:sp>
        <p:nvSpPr>
          <p:cNvPr id="147" name="Google Shape;147;p19"/>
          <p:cNvSpPr txBox="1"/>
          <p:nvPr/>
        </p:nvSpPr>
        <p:spPr>
          <a:xfrm>
            <a:off x="309750" y="340975"/>
            <a:ext cx="4240500" cy="95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Impact"/>
                <a:ea typeface="Impact"/>
                <a:cs typeface="Impact"/>
                <a:sym typeface="Impact"/>
              </a:rPr>
              <a:t>Entre portas e túneis: o poder do port forwarding</a:t>
            </a:r>
            <a:endParaRPr sz="2400">
              <a:solidFill>
                <a:schemeClr val="dk2"/>
              </a:solidFill>
              <a:latin typeface="Impact"/>
              <a:ea typeface="Impact"/>
              <a:cs typeface="Impact"/>
              <a:sym typeface="Impact"/>
            </a:endParaRPr>
          </a:p>
        </p:txBody>
      </p:sp>
      <p:sp>
        <p:nvSpPr>
          <p:cNvPr id="148" name="Google Shape;148;p19"/>
          <p:cNvSpPr txBox="1"/>
          <p:nvPr/>
        </p:nvSpPr>
        <p:spPr>
          <a:xfrm>
            <a:off x="309750" y="328801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Port Forwarding Local</a:t>
            </a:r>
            <a:endParaRPr sz="1600">
              <a:solidFill>
                <a:schemeClr val="dk2"/>
              </a:solidFill>
              <a:latin typeface="Calibri"/>
              <a:ea typeface="Calibri"/>
              <a:cs typeface="Calibri"/>
              <a:sym typeface="Calibri"/>
            </a:endParaRPr>
          </a:p>
        </p:txBody>
      </p:sp>
      <p:sp>
        <p:nvSpPr>
          <p:cNvPr id="149" name="Google Shape;149;p19"/>
          <p:cNvSpPr txBox="1"/>
          <p:nvPr/>
        </p:nvSpPr>
        <p:spPr>
          <a:xfrm>
            <a:off x="309750" y="3765475"/>
            <a:ext cx="4866900" cy="8511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Esse é o tipo mais comum de tunelamento. Ele pega uma porta da sua máquina local e redireciona para um serviço dentro do servidor.</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Por exemplo, se você quiser acessar um banco MySQL que está no servidor remoto na porta </a:t>
            </a:r>
            <a:r>
              <a:rPr lang="en" sz="800">
                <a:solidFill>
                  <a:schemeClr val="dk1"/>
                </a:solidFill>
                <a:highlight>
                  <a:srgbClr val="666666"/>
                </a:highlight>
                <a:latin typeface="Calibri"/>
                <a:ea typeface="Calibri"/>
                <a:cs typeface="Calibri"/>
                <a:sym typeface="Calibri"/>
              </a:rPr>
              <a:t> </a:t>
            </a:r>
            <a:r>
              <a:rPr lang="en" sz="800">
                <a:solidFill>
                  <a:srgbClr val="FFFFFF"/>
                </a:solidFill>
                <a:highlight>
                  <a:srgbClr val="666666"/>
                </a:highlight>
                <a:latin typeface="Calibri"/>
                <a:ea typeface="Calibri"/>
                <a:cs typeface="Calibri"/>
                <a:sym typeface="Calibri"/>
              </a:rPr>
              <a:t>3306 </a:t>
            </a:r>
            <a:r>
              <a:rPr lang="en" sz="800">
                <a:solidFill>
                  <a:schemeClr val="dk1"/>
                </a:solidFill>
                <a:latin typeface="Calibri"/>
                <a:ea typeface="Calibri"/>
                <a:cs typeface="Calibri"/>
                <a:sym typeface="Calibri"/>
              </a:rPr>
              <a:t>,</a:t>
            </a:r>
            <a:r>
              <a:rPr lang="en" sz="800">
                <a:solidFill>
                  <a:schemeClr val="dk1"/>
                </a:solidFill>
                <a:latin typeface="Calibri"/>
                <a:ea typeface="Calibri"/>
                <a:cs typeface="Calibri"/>
                <a:sym typeface="Calibri"/>
              </a:rPr>
              <a:t> pode usar:</a:t>
            </a:r>
            <a:endParaRPr sz="800">
              <a:solidFill>
                <a:schemeClr val="dk1"/>
              </a:solidFill>
              <a:latin typeface="Calibri"/>
              <a:ea typeface="Calibri"/>
              <a:cs typeface="Calibri"/>
              <a:sym typeface="Calibri"/>
            </a:endParaRPr>
          </a:p>
        </p:txBody>
      </p:sp>
      <p:sp>
        <p:nvSpPr>
          <p:cNvPr id="150" name="Google Shape;150;p19"/>
          <p:cNvSpPr txBox="1"/>
          <p:nvPr/>
        </p:nvSpPr>
        <p:spPr>
          <a:xfrm>
            <a:off x="309750" y="5946150"/>
            <a:ext cx="4866900" cy="730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Aqui, a primeira parte </a:t>
            </a:r>
            <a:r>
              <a:rPr lang="en" sz="800">
                <a:solidFill>
                  <a:schemeClr val="dk1"/>
                </a:solidFill>
                <a:highlight>
                  <a:srgbClr val="666666"/>
                </a:highlight>
                <a:latin typeface="Calibri"/>
                <a:ea typeface="Calibri"/>
                <a:cs typeface="Calibri"/>
                <a:sym typeface="Calibri"/>
              </a:rPr>
              <a:t> </a:t>
            </a:r>
            <a:r>
              <a:rPr lang="en" sz="800">
                <a:solidFill>
                  <a:srgbClr val="FFFFFF"/>
                </a:solidFill>
                <a:highlight>
                  <a:srgbClr val="666666"/>
                </a:highlight>
                <a:latin typeface="Calibri"/>
                <a:ea typeface="Calibri"/>
                <a:cs typeface="Calibri"/>
                <a:sym typeface="Calibri"/>
              </a:rPr>
              <a:t>3306 </a:t>
            </a:r>
            <a:r>
              <a:rPr lang="en" sz="800">
                <a:solidFill>
                  <a:schemeClr val="dk1"/>
                </a:solidFill>
                <a:latin typeface="Calibri"/>
                <a:ea typeface="Calibri"/>
                <a:cs typeface="Calibri"/>
                <a:sym typeface="Calibri"/>
              </a:rPr>
              <a:t> indica a porta no seu computador, enquanto </a:t>
            </a:r>
            <a:r>
              <a:rPr lang="en" sz="800">
                <a:solidFill>
                  <a:srgbClr val="FFFFFF"/>
                </a:solidFill>
                <a:highlight>
                  <a:srgbClr val="666666"/>
                </a:highlight>
                <a:latin typeface="Calibri"/>
                <a:ea typeface="Calibri"/>
                <a:cs typeface="Calibri"/>
                <a:sym typeface="Calibri"/>
              </a:rPr>
              <a:t> localhost:3306 </a:t>
            </a:r>
            <a:r>
              <a:rPr lang="en" sz="800">
                <a:solidFill>
                  <a:schemeClr val="dk1"/>
                </a:solidFill>
                <a:latin typeface="Calibri"/>
                <a:ea typeface="Calibri"/>
                <a:cs typeface="Calibri"/>
                <a:sym typeface="Calibri"/>
              </a:rPr>
              <a:t> refere-se ao serviço rodando dentro do servidor. Depois de rodar esse comando, basta abrir seu cliente MySQL local e conectar em </a:t>
            </a:r>
            <a:r>
              <a:rPr lang="en" sz="800">
                <a:solidFill>
                  <a:srgbClr val="FFFFFF"/>
                </a:solidFill>
                <a:highlight>
                  <a:srgbClr val="666666"/>
                </a:highlight>
                <a:latin typeface="Calibri"/>
                <a:ea typeface="Calibri"/>
                <a:cs typeface="Calibri"/>
                <a:sym typeface="Calibri"/>
              </a:rPr>
              <a:t>              </a:t>
            </a:r>
            <a:r>
              <a:rPr lang="en" sz="800">
                <a:solidFill>
                  <a:srgbClr val="666666"/>
                </a:solidFill>
                <a:highlight>
                  <a:srgbClr val="666666"/>
                </a:highlight>
                <a:latin typeface="Calibri"/>
                <a:ea typeface="Calibri"/>
                <a:cs typeface="Calibri"/>
                <a:sym typeface="Calibri"/>
              </a:rPr>
              <a:t>l</a:t>
            </a:r>
            <a:r>
              <a:rPr lang="en" sz="800">
                <a:solidFill>
                  <a:srgbClr val="FFFFFF"/>
                </a:solidFill>
                <a:highlight>
                  <a:srgbClr val="666666"/>
                </a:highlight>
                <a:latin typeface="Calibri"/>
                <a:ea typeface="Calibri"/>
                <a:cs typeface="Calibri"/>
                <a:sym typeface="Calibri"/>
              </a:rPr>
              <a:t>localhost:3306 </a:t>
            </a:r>
            <a:r>
              <a:rPr lang="en" sz="800">
                <a:solidFill>
                  <a:schemeClr val="dk1"/>
                </a:solidFill>
                <a:latin typeface="Calibri"/>
                <a:ea typeface="Calibri"/>
                <a:cs typeface="Calibri"/>
                <a:sym typeface="Calibri"/>
              </a:rPr>
              <a:t> como se o banco estivesse rodando na sua máquina.</a:t>
            </a:r>
            <a:endParaRPr sz="800">
              <a:solidFill>
                <a:schemeClr val="dk1"/>
              </a:solidFill>
              <a:latin typeface="Calibri"/>
              <a:ea typeface="Calibri"/>
              <a:cs typeface="Calibri"/>
              <a:sym typeface="Calibri"/>
            </a:endParaRPr>
          </a:p>
        </p:txBody>
      </p:sp>
      <p:sp>
        <p:nvSpPr>
          <p:cNvPr id="151" name="Google Shape;151;p19"/>
          <p:cNvSpPr txBox="1"/>
          <p:nvPr/>
        </p:nvSpPr>
        <p:spPr>
          <a:xfrm>
            <a:off x="309750" y="129636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Abrindo caminhos seguros dentro da rede</a:t>
            </a:r>
            <a:endParaRPr sz="1600">
              <a:solidFill>
                <a:schemeClr val="dk2"/>
              </a:solidFill>
              <a:latin typeface="Calibri"/>
              <a:ea typeface="Calibri"/>
              <a:cs typeface="Calibri"/>
              <a:sym typeface="Calibri"/>
            </a:endParaRPr>
          </a:p>
        </p:txBody>
      </p:sp>
      <p:pic>
        <p:nvPicPr>
          <p:cNvPr id="152" name="Google Shape;152;p19" title="Snap (10).png"/>
          <p:cNvPicPr preferRelativeResize="0"/>
          <p:nvPr/>
        </p:nvPicPr>
        <p:blipFill rotWithShape="1">
          <a:blip r:embed="rId3">
            <a:alphaModFix/>
          </a:blip>
          <a:srcRect b="31113" l="0" r="0" t="34079"/>
          <a:stretch/>
        </p:blipFill>
        <p:spPr>
          <a:xfrm>
            <a:off x="361200" y="4638675"/>
            <a:ext cx="4764000" cy="1153200"/>
          </a:xfrm>
          <a:prstGeom prst="roundRect">
            <a:avLst>
              <a:gd fmla="val 16667" name="adj"/>
            </a:avLst>
          </a:prstGeom>
          <a:noFill/>
          <a:ln>
            <a:noFill/>
          </a:ln>
        </p:spPr>
      </p:pic>
      <p:sp>
        <p:nvSpPr>
          <p:cNvPr id="153" name="Google Shape;153;p19"/>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nvSpPr>
        <p:spPr>
          <a:xfrm>
            <a:off x="309750" y="2162100"/>
            <a:ext cx="4866900" cy="6765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Esse método funciona no sentido inverso: você abre uma porta no servidor remoto que redireciona para um serviço local. É útil quando você precisa, por exemplo, mostrar uma aplicação em desenvolvimento rodando no seu notebook para alguém acessar via servidor remoto.</a:t>
            </a:r>
            <a:endParaRPr sz="800">
              <a:solidFill>
                <a:schemeClr val="dk1"/>
              </a:solidFill>
              <a:latin typeface="Calibri"/>
              <a:ea typeface="Calibri"/>
              <a:cs typeface="Calibri"/>
              <a:sym typeface="Calibri"/>
            </a:endParaRPr>
          </a:p>
        </p:txBody>
      </p:sp>
      <p:sp>
        <p:nvSpPr>
          <p:cNvPr id="159" name="Google Shape;159;p20"/>
          <p:cNvSpPr txBox="1"/>
          <p:nvPr/>
        </p:nvSpPr>
        <p:spPr>
          <a:xfrm>
            <a:off x="361200" y="1779897"/>
            <a:ext cx="4240500" cy="38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Port Forwarding Remoto</a:t>
            </a:r>
            <a:endParaRPr sz="1600">
              <a:solidFill>
                <a:schemeClr val="dk2"/>
              </a:solidFill>
              <a:latin typeface="Calibri"/>
              <a:ea typeface="Calibri"/>
              <a:cs typeface="Calibri"/>
              <a:sym typeface="Calibri"/>
            </a:endParaRPr>
          </a:p>
        </p:txBody>
      </p:sp>
      <p:pic>
        <p:nvPicPr>
          <p:cNvPr id="160" name="Google Shape;160;p20" title="Snap (11).png"/>
          <p:cNvPicPr preferRelativeResize="0"/>
          <p:nvPr/>
        </p:nvPicPr>
        <p:blipFill rotWithShape="1">
          <a:blip r:embed="rId3">
            <a:alphaModFix/>
          </a:blip>
          <a:srcRect b="31400" l="0" r="0" t="33791"/>
          <a:stretch/>
        </p:blipFill>
        <p:spPr>
          <a:xfrm>
            <a:off x="361200" y="2886075"/>
            <a:ext cx="4764000" cy="1153200"/>
          </a:xfrm>
          <a:prstGeom prst="roundRect">
            <a:avLst>
              <a:gd fmla="val 16667" name="adj"/>
            </a:avLst>
          </a:prstGeom>
          <a:noFill/>
          <a:ln>
            <a:noFill/>
          </a:ln>
        </p:spPr>
      </p:pic>
      <p:sp>
        <p:nvSpPr>
          <p:cNvPr id="161" name="Google Shape;161;p20"/>
          <p:cNvSpPr txBox="1"/>
          <p:nvPr/>
        </p:nvSpPr>
        <p:spPr>
          <a:xfrm>
            <a:off x="309750" y="4153100"/>
            <a:ext cx="4866900" cy="439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Nesse caso, qualquer conexão feita no servidor remoto para a porta </a:t>
            </a:r>
            <a:r>
              <a:rPr lang="en" sz="800">
                <a:solidFill>
                  <a:srgbClr val="FFFFFF"/>
                </a:solidFill>
                <a:highlight>
                  <a:srgbClr val="666666"/>
                </a:highlight>
                <a:latin typeface="Calibri"/>
                <a:ea typeface="Calibri"/>
                <a:cs typeface="Calibri"/>
                <a:sym typeface="Calibri"/>
              </a:rPr>
              <a:t> 8080 </a:t>
            </a:r>
            <a:r>
              <a:rPr lang="en" sz="800">
                <a:solidFill>
                  <a:schemeClr val="dk1"/>
                </a:solidFill>
                <a:latin typeface="Calibri"/>
                <a:ea typeface="Calibri"/>
                <a:cs typeface="Calibri"/>
                <a:sym typeface="Calibri"/>
              </a:rPr>
              <a:t> será redirecionada para o serviço que está rodando na sua máquina local na porta </a:t>
            </a:r>
            <a:r>
              <a:rPr lang="en" sz="800">
                <a:solidFill>
                  <a:srgbClr val="FFFFFF"/>
                </a:solidFill>
                <a:highlight>
                  <a:srgbClr val="666666"/>
                </a:highlight>
                <a:latin typeface="Calibri"/>
                <a:ea typeface="Calibri"/>
                <a:cs typeface="Calibri"/>
                <a:sym typeface="Calibri"/>
              </a:rPr>
              <a:t> 3000 </a:t>
            </a:r>
            <a:r>
              <a:rPr lang="en"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pic>
        <p:nvPicPr>
          <p:cNvPr id="162" name="Google Shape;162;p20" title="SSH Tunnel Port Forwarding Diagram.png"/>
          <p:cNvPicPr preferRelativeResize="0"/>
          <p:nvPr/>
        </p:nvPicPr>
        <p:blipFill>
          <a:blip r:embed="rId4">
            <a:alphaModFix/>
          </a:blip>
          <a:stretch>
            <a:fillRect/>
          </a:stretch>
        </p:blipFill>
        <p:spPr>
          <a:xfrm>
            <a:off x="1563225" y="209550"/>
            <a:ext cx="2456325" cy="1637550"/>
          </a:xfrm>
          <a:prstGeom prst="rect">
            <a:avLst/>
          </a:prstGeom>
          <a:noFill/>
          <a:ln>
            <a:noFill/>
          </a:ln>
        </p:spPr>
      </p:pic>
      <p:pic>
        <p:nvPicPr>
          <p:cNvPr id="163" name="Google Shape;163;p20" title="SSH Tunnel Remote Port Forwarding Diagram.png"/>
          <p:cNvPicPr preferRelativeResize="0"/>
          <p:nvPr/>
        </p:nvPicPr>
        <p:blipFill>
          <a:blip r:embed="rId5">
            <a:alphaModFix/>
          </a:blip>
          <a:stretch>
            <a:fillRect/>
          </a:stretch>
        </p:blipFill>
        <p:spPr>
          <a:xfrm>
            <a:off x="1563213" y="4889500"/>
            <a:ext cx="2456325" cy="1637550"/>
          </a:xfrm>
          <a:prstGeom prst="rect">
            <a:avLst/>
          </a:prstGeom>
          <a:noFill/>
          <a:ln>
            <a:noFill/>
          </a:ln>
        </p:spPr>
      </p:pic>
      <p:sp>
        <p:nvSpPr>
          <p:cNvPr id="164" name="Google Shape;164;p20"/>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nvSpPr>
        <p:spPr>
          <a:xfrm>
            <a:off x="309750" y="809550"/>
            <a:ext cx="4866900" cy="6765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O modo dinâmico transforma sua sessão SSH em um proxy SOCKS, permitindo que você redirecione o tráfego da internet de programas locais através do servidor remoto. Esse é o truque usado, por exemplo, para navegar na web como se estivesse em outro país ou para aumentar a privacidade.</a:t>
            </a:r>
            <a:endParaRPr sz="800">
              <a:solidFill>
                <a:schemeClr val="dk1"/>
              </a:solidFill>
              <a:latin typeface="Calibri"/>
              <a:ea typeface="Calibri"/>
              <a:cs typeface="Calibri"/>
              <a:sym typeface="Calibri"/>
            </a:endParaRPr>
          </a:p>
        </p:txBody>
      </p:sp>
      <p:sp>
        <p:nvSpPr>
          <p:cNvPr id="170" name="Google Shape;170;p21"/>
          <p:cNvSpPr txBox="1"/>
          <p:nvPr/>
        </p:nvSpPr>
        <p:spPr>
          <a:xfrm>
            <a:off x="309750" y="417972"/>
            <a:ext cx="4240500" cy="38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Port Forwarding Dinâmico</a:t>
            </a:r>
            <a:endParaRPr sz="1600">
              <a:solidFill>
                <a:schemeClr val="dk2"/>
              </a:solidFill>
              <a:latin typeface="Calibri"/>
              <a:ea typeface="Calibri"/>
              <a:cs typeface="Calibri"/>
              <a:sym typeface="Calibri"/>
            </a:endParaRPr>
          </a:p>
        </p:txBody>
      </p:sp>
      <p:sp>
        <p:nvSpPr>
          <p:cNvPr id="171" name="Google Shape;171;p21"/>
          <p:cNvSpPr txBox="1"/>
          <p:nvPr/>
        </p:nvSpPr>
        <p:spPr>
          <a:xfrm>
            <a:off x="309750" y="2800550"/>
            <a:ext cx="4866900" cy="439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Depois disso, basta configurar seu navegador ou aplicativo para usar um proxy SOCKS na porta </a:t>
            </a:r>
            <a:r>
              <a:rPr lang="en" sz="800">
                <a:solidFill>
                  <a:srgbClr val="FFFFFF"/>
                </a:solidFill>
                <a:highlight>
                  <a:srgbClr val="666666"/>
                </a:highlight>
                <a:latin typeface="Calibri"/>
                <a:ea typeface="Calibri"/>
                <a:cs typeface="Calibri"/>
                <a:sym typeface="Calibri"/>
              </a:rPr>
              <a:t> 1080 </a:t>
            </a:r>
            <a:r>
              <a:rPr lang="en" sz="800">
                <a:solidFill>
                  <a:schemeClr val="dk1"/>
                </a:solidFill>
                <a:latin typeface="Calibri"/>
                <a:ea typeface="Calibri"/>
                <a:cs typeface="Calibri"/>
                <a:sym typeface="Calibri"/>
              </a:rPr>
              <a:t> do </a:t>
            </a:r>
            <a:r>
              <a:rPr lang="en" sz="800">
                <a:solidFill>
                  <a:srgbClr val="666666"/>
                </a:solidFill>
                <a:highlight>
                  <a:srgbClr val="666666"/>
                </a:highlight>
                <a:latin typeface="Calibri"/>
                <a:ea typeface="Calibri"/>
                <a:cs typeface="Calibri"/>
                <a:sym typeface="Calibri"/>
              </a:rPr>
              <a:t>l</a:t>
            </a:r>
            <a:r>
              <a:rPr lang="en" sz="800">
                <a:solidFill>
                  <a:srgbClr val="FFFFFF"/>
                </a:solidFill>
                <a:highlight>
                  <a:srgbClr val="666666"/>
                </a:highlight>
                <a:latin typeface="Calibri"/>
                <a:ea typeface="Calibri"/>
                <a:cs typeface="Calibri"/>
                <a:sym typeface="Calibri"/>
              </a:rPr>
              <a:t>localhost </a:t>
            </a:r>
            <a:r>
              <a:rPr lang="en"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pic>
        <p:nvPicPr>
          <p:cNvPr id="172" name="Google Shape;172;p21" title="Snap (12).png"/>
          <p:cNvPicPr preferRelativeResize="0"/>
          <p:nvPr/>
        </p:nvPicPr>
        <p:blipFill rotWithShape="1">
          <a:blip r:embed="rId3">
            <a:alphaModFix/>
          </a:blip>
          <a:srcRect b="31684" l="0" r="0" t="33508"/>
          <a:stretch/>
        </p:blipFill>
        <p:spPr>
          <a:xfrm>
            <a:off x="361200" y="1495425"/>
            <a:ext cx="4764000" cy="1153200"/>
          </a:xfrm>
          <a:prstGeom prst="roundRect">
            <a:avLst>
              <a:gd fmla="val 16667" name="adj"/>
            </a:avLst>
          </a:prstGeom>
          <a:noFill/>
          <a:ln>
            <a:noFill/>
          </a:ln>
        </p:spPr>
      </p:pic>
      <p:sp>
        <p:nvSpPr>
          <p:cNvPr id="173" name="Google Shape;173;p21"/>
          <p:cNvSpPr txBox="1"/>
          <p:nvPr/>
        </p:nvSpPr>
        <p:spPr>
          <a:xfrm>
            <a:off x="309750" y="3220200"/>
            <a:ext cx="4866900" cy="16089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O port forwarding dinâmico se destaca por oferecer flexibilidade: em vez de redirecionar apenas uma porta específica, ele cria um proxy completo capaz de encaminhar diferentes tipos de tráfego pela conexão SSH. Isso significa que você pode navegar na web, acessar APIs, consultar bancos de dados ou até mesmo interagir com serviços externos, sempre com o tráfego encapsulado de forma segura dentro do túnel.</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Um exemplo prático é quando configuramos um proxy SOCKS usando o comando </a:t>
            </a:r>
            <a:r>
              <a:rPr lang="en" sz="800">
                <a:solidFill>
                  <a:srgbClr val="FFFFFF"/>
                </a:solidFill>
                <a:highlight>
                  <a:srgbClr val="666666"/>
                </a:highlight>
                <a:latin typeface="Calibri"/>
                <a:ea typeface="Calibri"/>
                <a:cs typeface="Calibri"/>
                <a:sym typeface="Calibri"/>
              </a:rPr>
              <a:t> ssh -D </a:t>
            </a:r>
            <a:r>
              <a:rPr lang="en" sz="800">
                <a:solidFill>
                  <a:schemeClr val="dk1"/>
                </a:solidFill>
                <a:latin typeface="Calibri"/>
                <a:ea typeface="Calibri"/>
                <a:cs typeface="Calibri"/>
                <a:sym typeface="Calibri"/>
              </a:rPr>
              <a:t>. A partir desse ponto, todo o tráfego do navegador ou de uma aplicação configurada para usar esse proxy passa pelo túnel, chegando ao servidor remoto antes de alcançar a internet. Na prática, é como se você estivesse navegando a partir do servidor remoto, com a vantagem de não expor sua conexão diretamente.</a:t>
            </a:r>
            <a:endParaRPr sz="800">
              <a:solidFill>
                <a:schemeClr val="dk1"/>
              </a:solidFill>
              <a:latin typeface="Calibri"/>
              <a:ea typeface="Calibri"/>
              <a:cs typeface="Calibri"/>
              <a:sym typeface="Calibri"/>
            </a:endParaRPr>
          </a:p>
        </p:txBody>
      </p:sp>
      <p:pic>
        <p:nvPicPr>
          <p:cNvPr id="174" name="Google Shape;174;p21"/>
          <p:cNvPicPr preferRelativeResize="0"/>
          <p:nvPr/>
        </p:nvPicPr>
        <p:blipFill>
          <a:blip r:embed="rId4">
            <a:alphaModFix/>
          </a:blip>
          <a:stretch>
            <a:fillRect/>
          </a:stretch>
        </p:blipFill>
        <p:spPr>
          <a:xfrm>
            <a:off x="152400" y="4867275"/>
            <a:ext cx="5181602" cy="1997272"/>
          </a:xfrm>
          <a:prstGeom prst="rect">
            <a:avLst/>
          </a:prstGeom>
          <a:noFill/>
          <a:ln>
            <a:noFill/>
          </a:ln>
        </p:spPr>
      </p:pic>
      <p:sp>
        <p:nvSpPr>
          <p:cNvPr id="175" name="Google Shape;175;p21"/>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nvSpPr>
        <p:spPr>
          <a:xfrm>
            <a:off x="309750" y="461918"/>
            <a:ext cx="4866900" cy="16671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No diagrama que vimos, o cliente estabelece a conexão com o túnel dinâmico, e a partir daí todo o fluxo segue protegido. O frontend web se comunica com a API, a API interage com o banco de dados e pode ainda conversar com serviços externos. Para o cliente, a experiência é transparente: ele simplesmente acessa a aplicação e recebe a resposta final, sem precisar se preocupar com os caminhos percorridos pela rede.</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Essa abordagem é especialmente útil em cenários que exigem </a:t>
            </a:r>
            <a:r>
              <a:rPr b="1" lang="en" sz="800">
                <a:solidFill>
                  <a:schemeClr val="dk1"/>
                </a:solidFill>
                <a:latin typeface="Calibri"/>
                <a:ea typeface="Calibri"/>
                <a:cs typeface="Calibri"/>
                <a:sym typeface="Calibri"/>
              </a:rPr>
              <a:t>segurança reforçada</a:t>
            </a:r>
            <a:r>
              <a:rPr lang="en" sz="800">
                <a:solidFill>
                  <a:schemeClr val="dk1"/>
                </a:solidFill>
                <a:latin typeface="Calibri"/>
                <a:ea typeface="Calibri"/>
                <a:cs typeface="Calibri"/>
                <a:sym typeface="Calibri"/>
              </a:rPr>
              <a:t>, </a:t>
            </a:r>
            <a:r>
              <a:rPr b="1" lang="en" sz="800">
                <a:solidFill>
                  <a:schemeClr val="dk1"/>
                </a:solidFill>
                <a:latin typeface="Calibri"/>
                <a:ea typeface="Calibri"/>
                <a:cs typeface="Calibri"/>
                <a:sym typeface="Calibri"/>
              </a:rPr>
              <a:t>anonimização do tráfego ou acesso a serviços restritos por geolocalização</a:t>
            </a:r>
            <a:r>
              <a:rPr lang="en" sz="800">
                <a:solidFill>
                  <a:schemeClr val="dk1"/>
                </a:solidFill>
                <a:latin typeface="Calibri"/>
                <a:ea typeface="Calibri"/>
                <a:cs typeface="Calibri"/>
                <a:sym typeface="Calibri"/>
              </a:rPr>
              <a:t>. Mais do que um recurso avançado do SSH, o port forwarding dinâmico é uma ferramenta que abre portas para um uso criativo e estratégico da rede, mostrando como um conceito aparentemente simples pode ter aplicações poderosas no dia a dia.</a:t>
            </a:r>
            <a:endParaRPr sz="800">
              <a:solidFill>
                <a:schemeClr val="dk1"/>
              </a:solidFill>
              <a:latin typeface="Calibri"/>
              <a:ea typeface="Calibri"/>
              <a:cs typeface="Calibri"/>
              <a:sym typeface="Calibri"/>
            </a:endParaRPr>
          </a:p>
        </p:txBody>
      </p:sp>
      <p:sp>
        <p:nvSpPr>
          <p:cNvPr id="181" name="Google Shape;181;p22"/>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23"/>
          <p:cNvSpPr/>
          <p:nvPr/>
        </p:nvSpPr>
        <p:spPr>
          <a:xfrm>
            <a:off x="466350" y="3657600"/>
            <a:ext cx="4553700" cy="114300"/>
          </a:xfrm>
          <a:prstGeom prst="bevel">
            <a:avLst>
              <a:gd fmla="val 29435" name="adj"/>
            </a:avLst>
          </a:prstGeom>
          <a:gradFill>
            <a:gsLst>
              <a:gs pos="0">
                <a:srgbClr val="6AA84F"/>
              </a:gs>
              <a:gs pos="29000">
                <a:srgbClr val="B7D4AB"/>
              </a:gs>
              <a:gs pos="65000">
                <a:srgbClr val="38761D"/>
              </a:gs>
              <a:gs pos="100000">
                <a:srgbClr val="C7DEC8"/>
              </a:gs>
            </a:gsLst>
            <a:lin ang="0" scaled="0"/>
          </a:gra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3"/>
          <p:cNvSpPr/>
          <p:nvPr/>
        </p:nvSpPr>
        <p:spPr>
          <a:xfrm>
            <a:off x="1795804" y="2045000"/>
            <a:ext cx="1916475" cy="1184245"/>
          </a:xfrm>
          <a:prstGeom prst="rect">
            <a:avLst/>
          </a:prstGeom>
        </p:spPr>
        <p:txBody>
          <a:bodyPr>
            <a:prstTxWarp prst="textPlain"/>
          </a:bodyPr>
          <a:lstStyle/>
          <a:p>
            <a:pPr lvl="0" algn="ctr"/>
            <a:r>
              <a:rPr b="0" i="0">
                <a:ln cap="flat" cmpd="sng" w="9525">
                  <a:solidFill>
                    <a:srgbClr val="C7DEC8"/>
                  </a:solidFill>
                  <a:prstDash val="solid"/>
                  <a:round/>
                  <a:headEnd len="sm" w="sm" type="none"/>
                  <a:tailEnd len="sm" w="sm" type="none"/>
                </a:ln>
                <a:solidFill>
                  <a:srgbClr val="C7DEC8"/>
                </a:solidFill>
                <a:latin typeface="Quantico"/>
              </a:rPr>
              <a:t>04</a:t>
            </a:r>
          </a:p>
        </p:txBody>
      </p:sp>
      <p:sp>
        <p:nvSpPr>
          <p:cNvPr id="188" name="Google Shape;188;p23"/>
          <p:cNvSpPr txBox="1"/>
          <p:nvPr/>
        </p:nvSpPr>
        <p:spPr>
          <a:xfrm>
            <a:off x="466350" y="3823725"/>
            <a:ext cx="4646700" cy="55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4000">
                <a:solidFill>
                  <a:srgbClr val="C7DEC8"/>
                </a:solidFill>
                <a:latin typeface="Impact"/>
                <a:ea typeface="Impact"/>
                <a:cs typeface="Impact"/>
                <a:sym typeface="Impact"/>
              </a:rPr>
              <a:t>Notas Finais</a:t>
            </a:r>
            <a:endParaRPr sz="2400">
              <a:solidFill>
                <a:srgbClr val="C7DEC8"/>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50000">
              <a:srgbClr val="F1F1F1"/>
            </a:gs>
            <a:gs pos="100000">
              <a:srgbClr val="FFFFFF"/>
            </a:gs>
          </a:gsLst>
          <a:lin ang="5400012" scaled="0"/>
        </a:gradFill>
      </p:bgPr>
    </p:bg>
    <p:spTree>
      <p:nvGrpSpPr>
        <p:cNvPr id="22" name="Shape 22"/>
        <p:cNvGrpSpPr/>
        <p:nvPr/>
      </p:nvGrpSpPr>
      <p:grpSpPr>
        <a:xfrm>
          <a:off x="0" y="0"/>
          <a:ext cx="0" cy="0"/>
          <a:chOff x="0" y="0"/>
          <a:chExt cx="0" cy="0"/>
        </a:xfrm>
      </p:grpSpPr>
      <p:pic>
        <p:nvPicPr>
          <p:cNvPr id="23" name="Google Shape;23;p6" title="ChatGPT Image Sep 25, 2025, 11_51_45 AM.png"/>
          <p:cNvPicPr preferRelativeResize="0"/>
          <p:nvPr/>
        </p:nvPicPr>
        <p:blipFill>
          <a:blip r:embed="rId3">
            <a:alphaModFix/>
          </a:blip>
          <a:stretch>
            <a:fillRect/>
          </a:stretch>
        </p:blipFill>
        <p:spPr>
          <a:xfrm>
            <a:off x="304809" y="0"/>
            <a:ext cx="4876782" cy="7315200"/>
          </a:xfrm>
          <a:prstGeom prst="rect">
            <a:avLst/>
          </a:prstGeom>
          <a:noFill/>
          <a:ln>
            <a:noFill/>
          </a:ln>
        </p:spPr>
      </p:pic>
      <p:sp>
        <p:nvSpPr>
          <p:cNvPr id="24" name="Google Shape;24;p6"/>
          <p:cNvSpPr txBox="1"/>
          <p:nvPr/>
        </p:nvSpPr>
        <p:spPr>
          <a:xfrm>
            <a:off x="705600" y="6386600"/>
            <a:ext cx="40752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dk1"/>
                </a:solidFill>
                <a:latin typeface="Quantico"/>
                <a:ea typeface="Quantico"/>
                <a:cs typeface="Quantico"/>
                <a:sym typeface="Quantico"/>
              </a:rPr>
              <a:t>Juliano Lopes</a:t>
            </a:r>
            <a:endParaRPr sz="3400">
              <a:solidFill>
                <a:schemeClr val="dk1"/>
              </a:solidFill>
              <a:latin typeface="Quantico"/>
              <a:ea typeface="Quantico"/>
              <a:cs typeface="Quantico"/>
              <a:sym typeface="Quantic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nvSpPr>
        <p:spPr>
          <a:xfrm>
            <a:off x="309750" y="1338950"/>
            <a:ext cx="4866900" cy="32664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Este conteúdo foi produzido como um desafio proposto para o bootcamp </a:t>
            </a:r>
            <a:r>
              <a:rPr b="1" lang="en" sz="800">
                <a:solidFill>
                  <a:schemeClr val="dk1"/>
                </a:solidFill>
                <a:latin typeface="Calibri"/>
                <a:ea typeface="Calibri"/>
                <a:cs typeface="Calibri"/>
                <a:sym typeface="Calibri"/>
              </a:rPr>
              <a:t>Fundamentos de IA Generativa,</a:t>
            </a:r>
            <a:r>
              <a:rPr lang="en" sz="800">
                <a:solidFill>
                  <a:schemeClr val="dk1"/>
                </a:solidFill>
                <a:latin typeface="Calibri"/>
                <a:ea typeface="Calibri"/>
                <a:cs typeface="Calibri"/>
                <a:sym typeface="Calibri"/>
              </a:rPr>
              <a:t> feito pela DIO em parceria com o Santander e Universia, ministrado pelo Felipe Aguiar que nos inspirou demais para que este conteúdo fosse produzido.</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Então, é importante salientar que todo este conteúdo foi gerado por IA, sendo revisado por mim, Juliano Lopes, durante todo o proceso, onde foram utilizados:</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[CHATGPT] Para a criação do conteúdo, assim como a capa e as ilustrações presentes no livro.</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[GOOGLE SLIDES] Para criação do layout e diagramação do conteúdo.</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Também tenho muito que agradecer aos meus pais, Dona Lourdes e Seu Oscar, que sempre me estimularam a buscar constantemente aos estudos e sendo sempre afirmativos quanto minha capacidade.</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Além disso, quero mencionar duas pessoas especiais, que sempre buscaram incentivar meu crescimento, que é meu antigo líder, Guilherme Gonçalves, famoso Toy, que acredito que irá contemplar este conteúdo, você sabe o quanto sou grato por me suportar em minhas muitas lamúrias, e também à Aline Roque, que apareceu de repente no meu caminho e tem me ajudado e muito no meu desenvolvimento, eternamente grato.</a:t>
            </a:r>
            <a:endParaRPr sz="800">
              <a:solidFill>
                <a:schemeClr val="dk1"/>
              </a:solidFill>
              <a:latin typeface="Calibri"/>
              <a:ea typeface="Calibri"/>
              <a:cs typeface="Calibri"/>
              <a:sym typeface="Calibri"/>
            </a:endParaRPr>
          </a:p>
        </p:txBody>
      </p:sp>
      <p:sp>
        <p:nvSpPr>
          <p:cNvPr id="194" name="Google Shape;194;p24"/>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4"/>
          <p:cNvSpPr txBox="1"/>
          <p:nvPr/>
        </p:nvSpPr>
        <p:spPr>
          <a:xfrm>
            <a:off x="309750" y="340975"/>
            <a:ext cx="4866900" cy="61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Impact"/>
                <a:ea typeface="Impact"/>
                <a:cs typeface="Impact"/>
                <a:sym typeface="Impact"/>
              </a:rPr>
              <a:t>Agradecimentos</a:t>
            </a:r>
            <a:endParaRPr sz="2400">
              <a:solidFill>
                <a:schemeClr val="dk2"/>
              </a:solidFill>
              <a:latin typeface="Impact"/>
              <a:ea typeface="Impact"/>
              <a:cs typeface="Impact"/>
              <a:sym typeface="Impact"/>
            </a:endParaRPr>
          </a:p>
        </p:txBody>
      </p:sp>
      <p:pic>
        <p:nvPicPr>
          <p:cNvPr descr="File:LinkedIn icon.svg - Wikimedia Commons" id="196" name="Google Shape;196;p24"/>
          <p:cNvPicPr preferRelativeResize="0"/>
          <p:nvPr/>
        </p:nvPicPr>
        <p:blipFill>
          <a:blip r:embed="rId3">
            <a:alphaModFix/>
          </a:blip>
          <a:stretch>
            <a:fillRect/>
          </a:stretch>
        </p:blipFill>
        <p:spPr>
          <a:xfrm>
            <a:off x="357155" y="4967300"/>
            <a:ext cx="242898" cy="242898"/>
          </a:xfrm>
          <a:prstGeom prst="rect">
            <a:avLst/>
          </a:prstGeom>
          <a:noFill/>
          <a:ln>
            <a:noFill/>
          </a:ln>
        </p:spPr>
      </p:pic>
      <p:sp>
        <p:nvSpPr>
          <p:cNvPr id="197" name="Google Shape;197;p24"/>
          <p:cNvSpPr txBox="1"/>
          <p:nvPr/>
        </p:nvSpPr>
        <p:spPr>
          <a:xfrm>
            <a:off x="600050" y="4505338"/>
            <a:ext cx="35052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rgbClr val="3C78D8"/>
                </a:solidFill>
                <a:hlinkClick r:id="rId4">
                  <a:extLst>
                    <a:ext uri="{A12FA001-AC4F-418D-AE19-62706E023703}">
                      <ahyp:hlinkClr val="tx"/>
                    </a:ext>
                  </a:extLst>
                </a:hlinkClick>
              </a:rPr>
              <a:t>https://github.com/ju-c-lopes/ebook-ssh</a:t>
            </a:r>
            <a:endParaRPr>
              <a:solidFill>
                <a:srgbClr val="3C78D8"/>
              </a:solidFill>
            </a:endParaRPr>
          </a:p>
        </p:txBody>
      </p:sp>
      <p:sp>
        <p:nvSpPr>
          <p:cNvPr id="198" name="Google Shape;198;p24"/>
          <p:cNvSpPr txBox="1"/>
          <p:nvPr/>
        </p:nvSpPr>
        <p:spPr>
          <a:xfrm>
            <a:off x="600050" y="4930075"/>
            <a:ext cx="350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3C78D8"/>
                </a:solidFill>
                <a:hlinkClick r:id="rId5">
                  <a:extLst>
                    <a:ext uri="{A12FA001-AC4F-418D-AE19-62706E023703}">
                      <ahyp:hlinkClr val="tx"/>
                    </a:ext>
                  </a:extLst>
                </a:hlinkClick>
              </a:rPr>
              <a:t>https://www.linkedin.com/in/juliano-lopes-votorantim-sp/</a:t>
            </a:r>
            <a:endParaRPr sz="800">
              <a:solidFill>
                <a:srgbClr val="3C78D8"/>
              </a:solidFill>
            </a:endParaRPr>
          </a:p>
        </p:txBody>
      </p:sp>
      <p:pic>
        <p:nvPicPr>
          <p:cNvPr id="199" name="Google Shape;199;p24" title="Untitled.png"/>
          <p:cNvPicPr preferRelativeResize="0"/>
          <p:nvPr/>
        </p:nvPicPr>
        <p:blipFill>
          <a:blip r:embed="rId6">
            <a:alphaModFix/>
          </a:blip>
          <a:stretch>
            <a:fillRect/>
          </a:stretch>
        </p:blipFill>
        <p:spPr>
          <a:xfrm>
            <a:off x="314050" y="4557775"/>
            <a:ext cx="329100" cy="318991"/>
          </a:xfrm>
          <a:prstGeom prst="rect">
            <a:avLst/>
          </a:prstGeom>
          <a:noFill/>
          <a:ln>
            <a:noFill/>
          </a:ln>
        </p:spPr>
      </p:pic>
      <p:pic>
        <p:nvPicPr>
          <p:cNvPr id="200" name="Google Shape;200;p24" title="cartoon1619879740885_XGRnMYw.jpg"/>
          <p:cNvPicPr preferRelativeResize="0"/>
          <p:nvPr/>
        </p:nvPicPr>
        <p:blipFill>
          <a:blip r:embed="rId7">
            <a:alphaModFix/>
          </a:blip>
          <a:stretch>
            <a:fillRect/>
          </a:stretch>
        </p:blipFill>
        <p:spPr>
          <a:xfrm>
            <a:off x="3962400" y="4433575"/>
            <a:ext cx="708900" cy="700500"/>
          </a:xfrm>
          <a:prstGeom prst="ellipse">
            <a:avLst/>
          </a:prstGeom>
          <a:noFill/>
          <a:ln>
            <a:noFill/>
          </a:ln>
          <a:effectLst>
            <a:outerShdw blurRad="57150" rotWithShape="0" algn="bl" dir="5400000" dist="57150">
              <a:srgbClr val="000000">
                <a:alpha val="36000"/>
              </a:srgbClr>
            </a:outerShdw>
          </a:effectLst>
        </p:spPr>
      </p:pic>
      <p:sp>
        <p:nvSpPr>
          <p:cNvPr id="201" name="Google Shape;201;p24"/>
          <p:cNvSpPr txBox="1"/>
          <p:nvPr/>
        </p:nvSpPr>
        <p:spPr>
          <a:xfrm>
            <a:off x="3562350" y="5210200"/>
            <a:ext cx="1509000" cy="3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Quantico"/>
                <a:ea typeface="Quantico"/>
                <a:cs typeface="Quantico"/>
                <a:sym typeface="Quantico"/>
              </a:rPr>
              <a:t>Juliano Lopes</a:t>
            </a:r>
            <a:endParaRPr sz="1600">
              <a:solidFill>
                <a:schemeClr val="dk1"/>
              </a:solidFill>
              <a:latin typeface="Quantico"/>
              <a:ea typeface="Quantico"/>
              <a:cs typeface="Quantico"/>
              <a:sym typeface="Quantic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7"/>
          <p:cNvSpPr txBox="1"/>
          <p:nvPr/>
        </p:nvSpPr>
        <p:spPr>
          <a:xfrm>
            <a:off x="705600" y="3119525"/>
            <a:ext cx="4075200" cy="9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dk1"/>
                </a:solidFill>
                <a:latin typeface="Quantico"/>
                <a:ea typeface="Quantico"/>
                <a:cs typeface="Quantico"/>
                <a:sym typeface="Quantico"/>
              </a:rPr>
              <a:t>Juliano Lopes</a:t>
            </a:r>
            <a:endParaRPr sz="3400">
              <a:solidFill>
                <a:schemeClr val="dk1"/>
              </a:solidFill>
              <a:latin typeface="Quantico"/>
              <a:ea typeface="Quantico"/>
              <a:cs typeface="Quantico"/>
              <a:sym typeface="Quantico"/>
            </a:endParaRPr>
          </a:p>
          <a:p>
            <a:pPr indent="0" lvl="0" marL="0" rtl="0" algn="ctr">
              <a:spcBef>
                <a:spcPts val="0"/>
              </a:spcBef>
              <a:spcAft>
                <a:spcPts val="0"/>
              </a:spcAft>
              <a:buNone/>
            </a:pPr>
            <a:r>
              <a:rPr lang="en" sz="800">
                <a:solidFill>
                  <a:schemeClr val="dk1"/>
                </a:solidFill>
                <a:latin typeface="Calibri"/>
                <a:ea typeface="Calibri"/>
                <a:cs typeface="Calibri"/>
                <a:sym typeface="Calibri"/>
              </a:rPr>
              <a:t>©2025</a:t>
            </a:r>
            <a:endParaRPr sz="800">
              <a:solidFill>
                <a:schemeClr val="dk1"/>
              </a:solidFill>
              <a:latin typeface="Calibri"/>
              <a:ea typeface="Calibri"/>
              <a:cs typeface="Calibri"/>
              <a:sym typeface="Calibri"/>
            </a:endParaRPr>
          </a:p>
          <a:p>
            <a:pPr indent="0" lvl="0" marL="0" rtl="0" algn="ctr">
              <a:spcBef>
                <a:spcPts val="0"/>
              </a:spcBef>
              <a:spcAft>
                <a:spcPts val="0"/>
              </a:spcAft>
              <a:buNone/>
            </a:pPr>
            <a:r>
              <a:rPr lang="en" sz="800">
                <a:solidFill>
                  <a:schemeClr val="dk1"/>
                </a:solidFill>
                <a:latin typeface="Calibri"/>
                <a:ea typeface="Calibri"/>
                <a:cs typeface="Calibri"/>
                <a:sym typeface="Calibri"/>
              </a:rPr>
              <a:t>O</a:t>
            </a:r>
            <a:r>
              <a:rPr lang="en" sz="800">
                <a:solidFill>
                  <a:schemeClr val="dk1"/>
                </a:solidFill>
                <a:latin typeface="Calibri"/>
                <a:ea typeface="Calibri"/>
                <a:cs typeface="Calibri"/>
                <a:sym typeface="Calibri"/>
              </a:rPr>
              <a:t>bra licenciada sob uma Licença Creative Commons Atribuição 4.0 Internacional.</a:t>
            </a:r>
            <a:endParaRPr sz="800">
              <a:solidFill>
                <a:schemeClr val="dk1"/>
              </a:solidFill>
              <a:latin typeface="Calibri"/>
              <a:ea typeface="Calibri"/>
              <a:cs typeface="Calibri"/>
              <a:sym typeface="Calibri"/>
            </a:endParaRPr>
          </a:p>
        </p:txBody>
      </p:sp>
      <p:sp>
        <p:nvSpPr>
          <p:cNvPr id="30" name="Google Shape;30;p7"/>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8"/>
          <p:cNvSpPr txBox="1"/>
          <p:nvPr/>
        </p:nvSpPr>
        <p:spPr>
          <a:xfrm>
            <a:off x="309750" y="1667382"/>
            <a:ext cx="4866900" cy="1046700"/>
          </a:xfrm>
          <a:prstGeom prst="rect">
            <a:avLst/>
          </a:prstGeom>
          <a:noFill/>
          <a:ln>
            <a:noFill/>
          </a:ln>
        </p:spPr>
        <p:txBody>
          <a:bodyPr anchorCtr="0" anchor="t" bIns="91425" lIns="91425" spcFirstLastPara="1" rIns="91425" wrap="square" tIns="91425">
            <a:spAutoFit/>
          </a:bodyPr>
          <a:lstStyle/>
          <a:p>
            <a:pPr indent="-107950" lvl="0" marL="17145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Breve contexto histórico</a:t>
            </a:r>
            <a:br>
              <a:rPr lang="en" sz="800">
                <a:solidFill>
                  <a:schemeClr val="dk1"/>
                </a:solidFill>
                <a:latin typeface="Calibri"/>
                <a:ea typeface="Calibri"/>
                <a:cs typeface="Calibri"/>
                <a:sym typeface="Calibri"/>
              </a:rPr>
            </a:b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Um pouco sobre IPs e conexões</a:t>
            </a:r>
            <a:endParaRPr sz="8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A transição para o IPv6</a:t>
            </a:r>
            <a:br>
              <a:rPr lang="en" sz="800">
                <a:solidFill>
                  <a:schemeClr val="dk1"/>
                </a:solidFill>
                <a:latin typeface="Calibri"/>
                <a:ea typeface="Calibri"/>
                <a:cs typeface="Calibri"/>
                <a:sym typeface="Calibri"/>
              </a:rPr>
            </a:b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E onde o SSH entra nisso?</a:t>
            </a:r>
            <a:endParaRPr sz="800">
              <a:solidFill>
                <a:schemeClr val="dk1"/>
              </a:solidFill>
              <a:latin typeface="Calibri"/>
              <a:ea typeface="Calibri"/>
              <a:cs typeface="Calibri"/>
              <a:sym typeface="Calibri"/>
            </a:endParaRPr>
          </a:p>
        </p:txBody>
      </p:sp>
      <p:grpSp>
        <p:nvGrpSpPr>
          <p:cNvPr id="36" name="Google Shape;36;p8"/>
          <p:cNvGrpSpPr/>
          <p:nvPr/>
        </p:nvGrpSpPr>
        <p:grpSpPr>
          <a:xfrm>
            <a:off x="309750" y="340975"/>
            <a:ext cx="4664100" cy="1180575"/>
            <a:chOff x="483800" y="340975"/>
            <a:chExt cx="4664100" cy="1180575"/>
          </a:xfrm>
        </p:grpSpPr>
        <p:sp>
          <p:nvSpPr>
            <p:cNvPr id="37" name="Google Shape;37;p8"/>
            <p:cNvSpPr txBox="1"/>
            <p:nvPr/>
          </p:nvSpPr>
          <p:spPr>
            <a:xfrm>
              <a:off x="483800" y="340975"/>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Impact"/>
                  <a:ea typeface="Impact"/>
                  <a:cs typeface="Impact"/>
                  <a:sym typeface="Impact"/>
                </a:rPr>
                <a:t>Sumário</a:t>
              </a:r>
              <a:endParaRPr sz="2400">
                <a:solidFill>
                  <a:schemeClr val="dk2"/>
                </a:solidFill>
                <a:latin typeface="Impact"/>
                <a:ea typeface="Impact"/>
                <a:cs typeface="Impact"/>
                <a:sym typeface="Impact"/>
              </a:endParaRPr>
            </a:p>
          </p:txBody>
        </p:sp>
        <p:sp>
          <p:nvSpPr>
            <p:cNvPr id="38" name="Google Shape;38;p8"/>
            <p:cNvSpPr txBox="1"/>
            <p:nvPr/>
          </p:nvSpPr>
          <p:spPr>
            <a:xfrm>
              <a:off x="483800" y="967750"/>
              <a:ext cx="46641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Capítulo 1 - Conectando mundos: O problema que o SSH resolve</a:t>
              </a:r>
              <a:endParaRPr sz="1600">
                <a:solidFill>
                  <a:schemeClr val="dk2"/>
                </a:solidFill>
                <a:latin typeface="Calibri"/>
                <a:ea typeface="Calibri"/>
                <a:cs typeface="Calibri"/>
                <a:sym typeface="Calibri"/>
              </a:endParaRPr>
            </a:p>
          </p:txBody>
        </p:sp>
      </p:grpSp>
      <p:sp>
        <p:nvSpPr>
          <p:cNvPr id="39" name="Google Shape;39;p8"/>
          <p:cNvSpPr txBox="1"/>
          <p:nvPr/>
        </p:nvSpPr>
        <p:spPr>
          <a:xfrm>
            <a:off x="309750" y="2771475"/>
            <a:ext cx="46641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Capítulo 2 - Muito além do login: o SSH no dia a dia</a:t>
            </a:r>
            <a:endParaRPr sz="1600">
              <a:solidFill>
                <a:schemeClr val="dk2"/>
              </a:solidFill>
              <a:latin typeface="Calibri"/>
              <a:ea typeface="Calibri"/>
              <a:cs typeface="Calibri"/>
              <a:sym typeface="Calibri"/>
            </a:endParaRPr>
          </a:p>
        </p:txBody>
      </p:sp>
      <p:sp>
        <p:nvSpPr>
          <p:cNvPr id="40" name="Google Shape;40;p8"/>
          <p:cNvSpPr txBox="1"/>
          <p:nvPr/>
        </p:nvSpPr>
        <p:spPr>
          <a:xfrm>
            <a:off x="309750" y="4252613"/>
            <a:ext cx="49689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Capítulo 3 - Entre portas e túneis: o poder do port forwarding</a:t>
            </a:r>
            <a:endParaRPr sz="1600">
              <a:solidFill>
                <a:schemeClr val="dk2"/>
              </a:solidFill>
              <a:latin typeface="Calibri"/>
              <a:ea typeface="Calibri"/>
              <a:cs typeface="Calibri"/>
              <a:sym typeface="Calibri"/>
            </a:endParaRPr>
          </a:p>
        </p:txBody>
      </p:sp>
      <p:sp>
        <p:nvSpPr>
          <p:cNvPr id="41" name="Google Shape;41;p8"/>
          <p:cNvSpPr txBox="1"/>
          <p:nvPr/>
        </p:nvSpPr>
        <p:spPr>
          <a:xfrm>
            <a:off x="309750" y="3204407"/>
            <a:ext cx="4866900" cy="1046700"/>
          </a:xfrm>
          <a:prstGeom prst="rect">
            <a:avLst/>
          </a:prstGeom>
          <a:noFill/>
          <a:ln>
            <a:noFill/>
          </a:ln>
        </p:spPr>
        <p:txBody>
          <a:bodyPr anchorCtr="0" anchor="t" bIns="91425" lIns="91425" spcFirstLastPara="1" rIns="91425" wrap="square" tIns="91425">
            <a:spAutoFit/>
          </a:bodyPr>
          <a:lstStyle/>
          <a:p>
            <a:pPr indent="-107950" lvl="0" marL="17145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O login básico com SSH</a:t>
            </a:r>
            <a:endParaRPr sz="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Login direto com endereço IP</a:t>
            </a:r>
            <a:br>
              <a:rPr lang="en" sz="800">
                <a:solidFill>
                  <a:schemeClr val="dk1"/>
                </a:solidFill>
                <a:latin typeface="Calibri"/>
                <a:ea typeface="Calibri"/>
                <a:cs typeface="Calibri"/>
                <a:sym typeface="Calibri"/>
              </a:rPr>
            </a:b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A autenticação por chaves</a:t>
            </a:r>
            <a:endParaRPr sz="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Boas práticas de segurança</a:t>
            </a:r>
            <a:endParaRPr sz="800">
              <a:solidFill>
                <a:schemeClr val="dk1"/>
              </a:solidFill>
              <a:latin typeface="Calibri"/>
              <a:ea typeface="Calibri"/>
              <a:cs typeface="Calibri"/>
              <a:sym typeface="Calibri"/>
            </a:endParaRPr>
          </a:p>
        </p:txBody>
      </p:sp>
      <p:sp>
        <p:nvSpPr>
          <p:cNvPr id="42" name="Google Shape;42;p8"/>
          <p:cNvSpPr txBox="1"/>
          <p:nvPr/>
        </p:nvSpPr>
        <p:spPr>
          <a:xfrm>
            <a:off x="309750" y="4809369"/>
            <a:ext cx="4866900" cy="1046700"/>
          </a:xfrm>
          <a:prstGeom prst="rect">
            <a:avLst/>
          </a:prstGeom>
          <a:noFill/>
          <a:ln>
            <a:noFill/>
          </a:ln>
        </p:spPr>
        <p:txBody>
          <a:bodyPr anchorCtr="0" anchor="t" bIns="91425" lIns="91425" spcFirstLastPara="1" rIns="91425" wrap="square" tIns="91425">
            <a:spAutoFit/>
          </a:bodyPr>
          <a:lstStyle/>
          <a:p>
            <a:pPr indent="-107950" lvl="0" marL="17145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Abrindo caminhos seguros dentro da rede</a:t>
            </a:r>
            <a:endParaRPr sz="8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Port Forwarding Local</a:t>
            </a:r>
            <a:endParaRPr sz="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Port Forwarding Remoto</a:t>
            </a:r>
            <a:endParaRPr sz="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107950" lvl="0" marL="171450" marR="0" rtl="0" algn="l">
              <a:lnSpc>
                <a:spcPct val="100000"/>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Port Forwarding Dinâmico</a:t>
            </a:r>
            <a:endParaRPr sz="800">
              <a:solidFill>
                <a:schemeClr val="dk1"/>
              </a:solidFill>
              <a:latin typeface="Calibri"/>
              <a:ea typeface="Calibri"/>
              <a:cs typeface="Calibri"/>
              <a:sym typeface="Calibri"/>
            </a:endParaRPr>
          </a:p>
        </p:txBody>
      </p:sp>
      <p:sp>
        <p:nvSpPr>
          <p:cNvPr id="43" name="Google Shape;43;p8"/>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 name="Shape 47"/>
        <p:cNvGrpSpPr/>
        <p:nvPr/>
      </p:nvGrpSpPr>
      <p:grpSpPr>
        <a:xfrm>
          <a:off x="0" y="0"/>
          <a:ext cx="0" cy="0"/>
          <a:chOff x="0" y="0"/>
          <a:chExt cx="0" cy="0"/>
        </a:xfrm>
      </p:grpSpPr>
      <p:sp>
        <p:nvSpPr>
          <p:cNvPr id="48" name="Google Shape;48;p9"/>
          <p:cNvSpPr txBox="1"/>
          <p:nvPr/>
        </p:nvSpPr>
        <p:spPr>
          <a:xfrm>
            <a:off x="466350" y="3823725"/>
            <a:ext cx="47229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rgbClr val="C7DEC8"/>
                </a:solidFill>
                <a:latin typeface="Impact"/>
                <a:ea typeface="Impact"/>
                <a:cs typeface="Impact"/>
                <a:sym typeface="Impact"/>
              </a:rPr>
              <a:t>Conectando mundos: </a:t>
            </a:r>
            <a:r>
              <a:rPr lang="en" sz="2400">
                <a:solidFill>
                  <a:srgbClr val="C7DEC8"/>
                </a:solidFill>
                <a:latin typeface="Impact"/>
                <a:ea typeface="Impact"/>
                <a:cs typeface="Impact"/>
                <a:sym typeface="Impact"/>
              </a:rPr>
              <a:t>o problema que o SSH resolve</a:t>
            </a:r>
            <a:endParaRPr sz="2400">
              <a:solidFill>
                <a:srgbClr val="C7DEC8"/>
              </a:solidFill>
              <a:latin typeface="Impact"/>
              <a:ea typeface="Impact"/>
              <a:cs typeface="Impact"/>
              <a:sym typeface="Impact"/>
            </a:endParaRPr>
          </a:p>
        </p:txBody>
      </p:sp>
      <p:sp>
        <p:nvSpPr>
          <p:cNvPr id="49" name="Google Shape;49;p9"/>
          <p:cNvSpPr txBox="1"/>
          <p:nvPr/>
        </p:nvSpPr>
        <p:spPr>
          <a:xfrm>
            <a:off x="466350" y="537651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C7DEC8"/>
                </a:solidFill>
                <a:latin typeface="Calibri"/>
                <a:ea typeface="Calibri"/>
                <a:cs typeface="Calibri"/>
                <a:sym typeface="Calibri"/>
              </a:rPr>
              <a:t>Antes do SSH, a internet era um mundo de portas abertas sem fechadura.</a:t>
            </a:r>
            <a:endParaRPr sz="1600">
              <a:solidFill>
                <a:srgbClr val="C7DEC8"/>
              </a:solidFill>
              <a:latin typeface="Calibri"/>
              <a:ea typeface="Calibri"/>
              <a:cs typeface="Calibri"/>
              <a:sym typeface="Calibri"/>
            </a:endParaRPr>
          </a:p>
        </p:txBody>
      </p:sp>
      <p:sp>
        <p:nvSpPr>
          <p:cNvPr id="50" name="Google Shape;50;p9"/>
          <p:cNvSpPr/>
          <p:nvPr/>
        </p:nvSpPr>
        <p:spPr>
          <a:xfrm>
            <a:off x="466350" y="3657600"/>
            <a:ext cx="4553700" cy="114300"/>
          </a:xfrm>
          <a:prstGeom prst="bevel">
            <a:avLst>
              <a:gd fmla="val 29435" name="adj"/>
            </a:avLst>
          </a:prstGeom>
          <a:gradFill>
            <a:gsLst>
              <a:gs pos="0">
                <a:srgbClr val="6AA84F"/>
              </a:gs>
              <a:gs pos="29000">
                <a:srgbClr val="B7D4AB"/>
              </a:gs>
              <a:gs pos="65000">
                <a:srgbClr val="38761D"/>
              </a:gs>
              <a:gs pos="100000">
                <a:srgbClr val="C7DEC8"/>
              </a:gs>
            </a:gsLst>
            <a:lin ang="0" scaled="0"/>
          </a:gra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 name="Google Shape;51;p9"/>
          <p:cNvSpPr/>
          <p:nvPr/>
        </p:nvSpPr>
        <p:spPr>
          <a:xfrm>
            <a:off x="1821654" y="2051350"/>
            <a:ext cx="1843085" cy="1184245"/>
          </a:xfrm>
          <a:prstGeom prst="rect">
            <a:avLst/>
          </a:prstGeom>
        </p:spPr>
        <p:txBody>
          <a:bodyPr>
            <a:prstTxWarp prst="textPlain"/>
          </a:bodyPr>
          <a:lstStyle/>
          <a:p>
            <a:pPr lvl="0" algn="ctr"/>
            <a:r>
              <a:rPr b="0" i="0">
                <a:ln cap="flat" cmpd="sng" w="9525">
                  <a:solidFill>
                    <a:srgbClr val="C7DEC8"/>
                  </a:solidFill>
                  <a:prstDash val="solid"/>
                  <a:round/>
                  <a:headEnd len="sm" w="sm" type="none"/>
                  <a:tailEnd len="sm" w="sm" type="none"/>
                </a:ln>
                <a:solidFill>
                  <a:srgbClr val="C7DEC8"/>
                </a:solidFill>
                <a:latin typeface="Quantico"/>
              </a:rPr>
              <a:t>01</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nvSpPr>
        <p:spPr>
          <a:xfrm>
            <a:off x="309750" y="1749350"/>
            <a:ext cx="4866900" cy="2186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800">
                <a:solidFill>
                  <a:schemeClr val="dk1"/>
                </a:solidFill>
                <a:latin typeface="Calibri"/>
                <a:ea typeface="Calibri"/>
                <a:cs typeface="Calibri"/>
                <a:sym typeface="Calibri"/>
              </a:rPr>
              <a:t>Nos primórdios da internet, a comunicação entre computadores era feita de maneira aberta e desprotegida. Protocolos como Telnet e rlogin permitiam que usuários acessassem máquinas remotas, mas havia um grande problema:</a:t>
            </a:r>
            <a:endParaRPr sz="800">
              <a:solidFill>
                <a:schemeClr val="dk1"/>
              </a:solidFill>
              <a:latin typeface="Calibri"/>
              <a:ea typeface="Calibri"/>
              <a:cs typeface="Calibri"/>
              <a:sym typeface="Calibri"/>
            </a:endParaRPr>
          </a:p>
          <a:p>
            <a:pPr indent="-136525" lvl="0" marL="171450" rtl="0" algn="l">
              <a:lnSpc>
                <a:spcPct val="135714"/>
              </a:lnSpc>
              <a:spcBef>
                <a:spcPts val="0"/>
              </a:spcBef>
              <a:spcAft>
                <a:spcPts val="0"/>
              </a:spcAft>
              <a:buClr>
                <a:schemeClr val="dk1"/>
              </a:buClr>
              <a:buSzPts val="800"/>
              <a:buFont typeface="Calibri"/>
              <a:buChar char="●"/>
            </a:pPr>
            <a:r>
              <a:rPr lang="en" sz="800">
                <a:solidFill>
                  <a:schemeClr val="dk1"/>
                </a:solidFill>
                <a:latin typeface="Calibri"/>
                <a:ea typeface="Calibri"/>
                <a:cs typeface="Calibri"/>
                <a:sym typeface="Calibri"/>
              </a:rPr>
              <a:t>Tudo era transmitido em texto puro, incluindo senhas e dados sensíveis.</a:t>
            </a:r>
            <a:endParaRPr sz="80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rPr lang="en" sz="800">
                <a:solidFill>
                  <a:schemeClr val="dk1"/>
                </a:solidFill>
                <a:latin typeface="Calibri"/>
                <a:ea typeface="Calibri"/>
                <a:cs typeface="Calibri"/>
                <a:sym typeface="Calibri"/>
              </a:rPr>
              <a:t>Isso significava que qualquer pessoa com um pouco de conhecimento técnico poderia interceptar o tráfego e ler as informações facilmente. Imagine enviar sua senha escrita em um papel sem envelope, passando de mão em mão até chegar ao destino. Era exatamente isso que acontecia.</a:t>
            </a:r>
            <a:endParaRPr sz="80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rPr lang="en" sz="800">
                <a:solidFill>
                  <a:schemeClr val="dk1"/>
                </a:solidFill>
                <a:latin typeface="Calibri"/>
                <a:ea typeface="Calibri"/>
                <a:cs typeface="Calibri"/>
                <a:sym typeface="Calibri"/>
              </a:rPr>
              <a:t>Foi nesse cenário que, em 1995, o pesquisador finlandês Tatu Ylönen criou o SSH (Secure Shell). A proposta era simples, mas revolucionária: criar um túnel criptografado para que ninguém pudesse espionar ou alterar os dados durante a comunicação.</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endParaRPr>
          </a:p>
        </p:txBody>
      </p:sp>
      <p:grpSp>
        <p:nvGrpSpPr>
          <p:cNvPr id="57" name="Google Shape;57;p10"/>
          <p:cNvGrpSpPr/>
          <p:nvPr/>
        </p:nvGrpSpPr>
        <p:grpSpPr>
          <a:xfrm>
            <a:off x="309750" y="340975"/>
            <a:ext cx="4240500" cy="1486588"/>
            <a:chOff x="483800" y="340975"/>
            <a:chExt cx="4240500" cy="1486588"/>
          </a:xfrm>
        </p:grpSpPr>
        <p:sp>
          <p:nvSpPr>
            <p:cNvPr id="58" name="Google Shape;58;p10"/>
            <p:cNvSpPr txBox="1"/>
            <p:nvPr/>
          </p:nvSpPr>
          <p:spPr>
            <a:xfrm>
              <a:off x="483800" y="340975"/>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Impact"/>
                  <a:ea typeface="Impact"/>
                  <a:cs typeface="Impact"/>
                  <a:sym typeface="Impact"/>
                </a:rPr>
                <a:t>Conectando mundos: O problema que o SSH resolve</a:t>
              </a:r>
              <a:endParaRPr sz="2400">
                <a:solidFill>
                  <a:schemeClr val="dk2"/>
                </a:solidFill>
                <a:latin typeface="Impact"/>
                <a:ea typeface="Impact"/>
                <a:cs typeface="Impact"/>
                <a:sym typeface="Impact"/>
              </a:endParaRPr>
            </a:p>
          </p:txBody>
        </p:sp>
        <p:sp>
          <p:nvSpPr>
            <p:cNvPr id="59" name="Google Shape;59;p10"/>
            <p:cNvSpPr txBox="1"/>
            <p:nvPr/>
          </p:nvSpPr>
          <p:spPr>
            <a:xfrm>
              <a:off x="483800" y="127376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Breve contexto histórico</a:t>
              </a:r>
              <a:endParaRPr sz="1600">
                <a:solidFill>
                  <a:schemeClr val="dk2"/>
                </a:solidFill>
                <a:latin typeface="Calibri"/>
                <a:ea typeface="Calibri"/>
                <a:cs typeface="Calibri"/>
                <a:sym typeface="Calibri"/>
              </a:endParaRPr>
            </a:p>
          </p:txBody>
        </p:sp>
      </p:grpSp>
      <p:sp>
        <p:nvSpPr>
          <p:cNvPr id="60" name="Google Shape;60;p10"/>
          <p:cNvSpPr txBox="1"/>
          <p:nvPr/>
        </p:nvSpPr>
        <p:spPr>
          <a:xfrm>
            <a:off x="309750" y="394523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Um pouco sobre IPs e conexões</a:t>
            </a:r>
            <a:endParaRPr sz="1600">
              <a:solidFill>
                <a:schemeClr val="dk2"/>
              </a:solidFill>
              <a:latin typeface="Calibri"/>
              <a:ea typeface="Calibri"/>
              <a:cs typeface="Calibri"/>
              <a:sym typeface="Calibri"/>
            </a:endParaRPr>
          </a:p>
        </p:txBody>
      </p:sp>
      <p:sp>
        <p:nvSpPr>
          <p:cNvPr id="61" name="Google Shape;61;p10"/>
          <p:cNvSpPr txBox="1"/>
          <p:nvPr/>
        </p:nvSpPr>
        <p:spPr>
          <a:xfrm>
            <a:off x="309750" y="4422700"/>
            <a:ext cx="4866900" cy="2479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Antes de entrar no SSH, vale uma explicação rápida sobre como os computadores “se encontram” na rede.</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Pense em um endereço IP como o endereço da sua casa digital. Quando você acessa outro computador, na prática está dizendo: “quero visitar a casa com este endereço”.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O SSH funciona como um carro blindado que leva sua mensagem de um endereço ao outro, sem deixar que ninguém a espione no caminho.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Para que dois computadores conversem na rede, eles precisam de um endereço, isso é o que chamamos de endereço IP (Internet Protocol). Pensando nisso, é importante entendermos a estrutura de um IP.</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Estrutura básica do IPv4:</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O formato mais conhecido é o IPv4, criado lá em 1981. Ele é formado por quatro blocos de números separados por pontos, onde cada bloco pode ir de 0 a 255.</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Exemplo:</a:t>
            </a:r>
            <a:endParaRPr sz="800">
              <a:solidFill>
                <a:schemeClr val="dk1"/>
              </a:solidFill>
              <a:latin typeface="Calibri"/>
              <a:ea typeface="Calibri"/>
              <a:cs typeface="Calibri"/>
              <a:sym typeface="Calibri"/>
            </a:endParaRPr>
          </a:p>
        </p:txBody>
      </p:sp>
      <p:sp>
        <p:nvSpPr>
          <p:cNvPr id="62" name="Google Shape;62;p10"/>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1"/>
          <p:cNvSpPr txBox="1"/>
          <p:nvPr/>
        </p:nvSpPr>
        <p:spPr>
          <a:xfrm>
            <a:off x="309750" y="1420476"/>
            <a:ext cx="4866900" cy="909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800">
                <a:solidFill>
                  <a:schemeClr val="dk1"/>
                </a:solidFill>
                <a:latin typeface="Calibri"/>
                <a:ea typeface="Calibri"/>
                <a:cs typeface="Calibri"/>
                <a:sym typeface="Calibri"/>
              </a:rPr>
              <a:t>Aqui temos quatro blocos:  </a:t>
            </a:r>
            <a:r>
              <a:rPr lang="en" sz="800">
                <a:solidFill>
                  <a:schemeClr val="dk1"/>
                </a:solidFill>
                <a:highlight>
                  <a:srgbClr val="666666"/>
                </a:highlight>
                <a:latin typeface="Calibri"/>
                <a:ea typeface="Calibri"/>
                <a:cs typeface="Calibri"/>
                <a:sym typeface="Calibri"/>
              </a:rPr>
              <a:t> </a:t>
            </a:r>
            <a:r>
              <a:rPr lang="en" sz="800">
                <a:solidFill>
                  <a:srgbClr val="FFFFFF"/>
                </a:solidFill>
                <a:highlight>
                  <a:srgbClr val="666666"/>
                </a:highlight>
                <a:latin typeface="Calibri"/>
                <a:ea typeface="Calibri"/>
                <a:cs typeface="Calibri"/>
                <a:sym typeface="Calibri"/>
              </a:rPr>
              <a:t>192 </a:t>
            </a:r>
            <a:r>
              <a:rPr lang="en" sz="800">
                <a:solidFill>
                  <a:srgbClr val="C7DEC8"/>
                </a:solidFill>
                <a:latin typeface="Courier New"/>
                <a:ea typeface="Courier New"/>
                <a:cs typeface="Courier New"/>
                <a:sym typeface="Courier New"/>
              </a:rPr>
              <a:t> </a:t>
            </a:r>
            <a:r>
              <a:rPr lang="en" sz="800">
                <a:solidFill>
                  <a:srgbClr val="333333"/>
                </a:solidFill>
                <a:highlight>
                  <a:srgbClr val="FFFFFF"/>
                </a:highlight>
              </a:rPr>
              <a:t>. </a:t>
            </a:r>
            <a:r>
              <a:rPr lang="en" sz="800">
                <a:solidFill>
                  <a:srgbClr val="333333"/>
                </a:solidFill>
                <a:highlight>
                  <a:srgbClr val="666666"/>
                </a:highlight>
                <a:latin typeface="Calibri"/>
                <a:ea typeface="Calibri"/>
                <a:cs typeface="Calibri"/>
                <a:sym typeface="Calibri"/>
              </a:rPr>
              <a:t> </a:t>
            </a:r>
            <a:r>
              <a:rPr lang="en" sz="800">
                <a:solidFill>
                  <a:srgbClr val="FFFFFF"/>
                </a:solidFill>
                <a:highlight>
                  <a:srgbClr val="666666"/>
                </a:highlight>
                <a:latin typeface="Calibri"/>
                <a:ea typeface="Calibri"/>
                <a:cs typeface="Calibri"/>
                <a:sym typeface="Calibri"/>
              </a:rPr>
              <a:t>168 </a:t>
            </a:r>
            <a:r>
              <a:rPr lang="en" sz="800">
                <a:solidFill>
                  <a:srgbClr val="C7DEC8"/>
                </a:solidFill>
                <a:latin typeface="Courier New"/>
                <a:ea typeface="Courier New"/>
                <a:cs typeface="Courier New"/>
                <a:sym typeface="Courier New"/>
              </a:rPr>
              <a:t> </a:t>
            </a:r>
            <a:r>
              <a:rPr lang="en" sz="800">
                <a:solidFill>
                  <a:srgbClr val="333333"/>
                </a:solidFill>
                <a:highlight>
                  <a:srgbClr val="FFFFFF"/>
                </a:highlight>
              </a:rPr>
              <a:t>. </a:t>
            </a:r>
            <a:r>
              <a:rPr lang="en" sz="800">
                <a:solidFill>
                  <a:srgbClr val="333333"/>
                </a:solidFill>
                <a:highlight>
                  <a:srgbClr val="666666"/>
                </a:highlight>
                <a:latin typeface="Calibri"/>
                <a:ea typeface="Calibri"/>
                <a:cs typeface="Calibri"/>
                <a:sym typeface="Calibri"/>
              </a:rPr>
              <a:t> </a:t>
            </a:r>
            <a:r>
              <a:rPr lang="en" sz="800">
                <a:solidFill>
                  <a:srgbClr val="FFFFFF"/>
                </a:solidFill>
                <a:highlight>
                  <a:srgbClr val="666666"/>
                </a:highlight>
                <a:latin typeface="Calibri"/>
                <a:ea typeface="Calibri"/>
                <a:cs typeface="Calibri"/>
                <a:sym typeface="Calibri"/>
              </a:rPr>
              <a:t>0 </a:t>
            </a:r>
            <a:r>
              <a:rPr lang="en" sz="800">
                <a:solidFill>
                  <a:srgbClr val="C7DEC8"/>
                </a:solidFill>
                <a:latin typeface="Courier New"/>
                <a:ea typeface="Courier New"/>
                <a:cs typeface="Courier New"/>
                <a:sym typeface="Courier New"/>
              </a:rPr>
              <a:t> </a:t>
            </a:r>
            <a:r>
              <a:rPr lang="en" sz="800">
                <a:solidFill>
                  <a:srgbClr val="333333"/>
                </a:solidFill>
                <a:highlight>
                  <a:srgbClr val="FFFFFF"/>
                </a:highlight>
              </a:rPr>
              <a:t>. </a:t>
            </a:r>
            <a:r>
              <a:rPr lang="en" sz="800">
                <a:solidFill>
                  <a:srgbClr val="333333"/>
                </a:solidFill>
                <a:highlight>
                  <a:srgbClr val="666666"/>
                </a:highlight>
                <a:latin typeface="Calibri"/>
                <a:ea typeface="Calibri"/>
                <a:cs typeface="Calibri"/>
                <a:sym typeface="Calibri"/>
              </a:rPr>
              <a:t>  </a:t>
            </a:r>
            <a:r>
              <a:rPr lang="en" sz="800">
                <a:solidFill>
                  <a:schemeClr val="lt1"/>
                </a:solidFill>
                <a:highlight>
                  <a:srgbClr val="666666"/>
                </a:highlight>
                <a:latin typeface="Calibri"/>
                <a:ea typeface="Calibri"/>
                <a:cs typeface="Calibri"/>
                <a:sym typeface="Calibri"/>
              </a:rPr>
              <a:t>1</a:t>
            </a:r>
            <a:r>
              <a:rPr lang="en" sz="800">
                <a:solidFill>
                  <a:srgbClr val="666666"/>
                </a:solidFill>
                <a:highlight>
                  <a:srgbClr val="666666"/>
                </a:highlight>
                <a:latin typeface="Calibri"/>
                <a:ea typeface="Calibri"/>
                <a:cs typeface="Calibri"/>
                <a:sym typeface="Calibri"/>
              </a:rPr>
              <a:t>1</a:t>
            </a:r>
            <a:r>
              <a:rPr lang="en" sz="800">
                <a:solidFill>
                  <a:srgbClr val="FFFFFF"/>
                </a:solidFill>
                <a:highlight>
                  <a:srgbClr val="666666"/>
                </a:highlight>
                <a:latin typeface="Courier New"/>
                <a:ea typeface="Courier New"/>
                <a:cs typeface="Courier New"/>
                <a:sym typeface="Courier New"/>
              </a:rPr>
              <a:t>   </a:t>
            </a:r>
            <a:endParaRPr sz="800">
              <a:solidFill>
                <a:srgbClr val="FFFFFF"/>
              </a:solidFill>
              <a:highlight>
                <a:srgbClr val="666666"/>
              </a:highlight>
              <a:latin typeface="Calibri"/>
              <a:ea typeface="Calibri"/>
              <a:cs typeface="Calibri"/>
              <a:sym typeface="Calibri"/>
            </a:endParaRPr>
          </a:p>
          <a:p>
            <a:pPr indent="0" lvl="0" marL="0" rtl="0" algn="l">
              <a:lnSpc>
                <a:spcPct val="135714"/>
              </a:lnSpc>
              <a:spcBef>
                <a:spcPts val="1000"/>
              </a:spcBef>
              <a:spcAft>
                <a:spcPts val="0"/>
              </a:spcAft>
              <a:buNone/>
            </a:pPr>
            <a:r>
              <a:rPr lang="en" sz="800">
                <a:solidFill>
                  <a:schemeClr val="dk1"/>
                </a:solidFill>
                <a:latin typeface="Calibri"/>
                <a:ea typeface="Calibri"/>
                <a:cs typeface="Calibri"/>
                <a:sym typeface="Calibri"/>
              </a:rPr>
              <a:t>Alguns endereços são reservados para uso interno, como a faixa 192.168.x.x, que você provavelmente já viu no Wi-Fi de casa. Outros endereços são públicos, e funcionam como o endereço real da sua rede na internet.</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endParaRPr>
          </a:p>
        </p:txBody>
      </p:sp>
      <p:sp>
        <p:nvSpPr>
          <p:cNvPr id="68" name="Google Shape;68;p11"/>
          <p:cNvSpPr txBox="1"/>
          <p:nvPr/>
        </p:nvSpPr>
        <p:spPr>
          <a:xfrm>
            <a:off x="309750" y="2167238"/>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Calibri"/>
                <a:ea typeface="Calibri"/>
                <a:cs typeface="Calibri"/>
                <a:sym typeface="Calibri"/>
              </a:rPr>
              <a:t>A transição para o IPv6</a:t>
            </a:r>
            <a:endParaRPr sz="1600">
              <a:solidFill>
                <a:schemeClr val="dk2"/>
              </a:solidFill>
              <a:latin typeface="Calibri"/>
              <a:ea typeface="Calibri"/>
              <a:cs typeface="Calibri"/>
              <a:sym typeface="Calibri"/>
            </a:endParaRPr>
          </a:p>
        </p:txBody>
      </p:sp>
      <p:sp>
        <p:nvSpPr>
          <p:cNvPr id="69" name="Google Shape;69;p11"/>
          <p:cNvSpPr txBox="1"/>
          <p:nvPr/>
        </p:nvSpPr>
        <p:spPr>
          <a:xfrm>
            <a:off x="309750" y="2644700"/>
            <a:ext cx="4866900" cy="15336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Com o crescimento absurdo da internet, o IPv4 ficou pequeno.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Ele suporta cerca de 4 bilhões de endereços únicos. Parece muito, mas não é quando pensamos em bilhões de celulares, computadores, IoTs, servidores, etc.</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Para resolver isso, surgiu o IPv6. Ele usa 8 blocos de números e letras hexadecimais (0 a 9 + A a F). É gigantesco em capacidade, suportando 340 undecilhões de endereços (um número com 36 zeros).</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t/>
            </a:r>
            <a:endParaRPr sz="800">
              <a:solidFill>
                <a:schemeClr val="dk1"/>
              </a:solidFill>
              <a:latin typeface="Calibri"/>
              <a:ea typeface="Calibri"/>
              <a:cs typeface="Calibri"/>
              <a:sym typeface="Calibri"/>
            </a:endParaRPr>
          </a:p>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Exemplo:</a:t>
            </a:r>
            <a:endParaRPr sz="800">
              <a:solidFill>
                <a:schemeClr val="dk1"/>
              </a:solidFill>
              <a:latin typeface="Calibri"/>
              <a:ea typeface="Calibri"/>
              <a:cs typeface="Calibri"/>
              <a:sym typeface="Calibri"/>
            </a:endParaRPr>
          </a:p>
        </p:txBody>
      </p:sp>
      <p:pic>
        <p:nvPicPr>
          <p:cNvPr id="70" name="Google Shape;70;p11" title="Snap.png"/>
          <p:cNvPicPr preferRelativeResize="0"/>
          <p:nvPr/>
        </p:nvPicPr>
        <p:blipFill rotWithShape="1">
          <a:blip r:embed="rId3">
            <a:alphaModFix/>
          </a:blip>
          <a:srcRect b="40992" l="0" r="0" t="28815"/>
          <a:stretch/>
        </p:blipFill>
        <p:spPr>
          <a:xfrm>
            <a:off x="468000" y="259200"/>
            <a:ext cx="4550400" cy="1003200"/>
          </a:xfrm>
          <a:prstGeom prst="roundRect">
            <a:avLst>
              <a:gd fmla="val 16667" name="adj"/>
            </a:avLst>
          </a:prstGeom>
          <a:noFill/>
          <a:ln>
            <a:noFill/>
          </a:ln>
        </p:spPr>
      </p:pic>
      <p:pic>
        <p:nvPicPr>
          <p:cNvPr id="71" name="Google Shape;71;p11" title="Snap (1).png"/>
          <p:cNvPicPr preferRelativeResize="0"/>
          <p:nvPr/>
        </p:nvPicPr>
        <p:blipFill rotWithShape="1">
          <a:blip r:embed="rId4">
            <a:alphaModFix/>
          </a:blip>
          <a:srcRect b="33759" l="0" r="0" t="22635"/>
          <a:stretch/>
        </p:blipFill>
        <p:spPr>
          <a:xfrm>
            <a:off x="468000" y="4178301"/>
            <a:ext cx="4550400" cy="1003200"/>
          </a:xfrm>
          <a:prstGeom prst="roundRect">
            <a:avLst>
              <a:gd fmla="val 16667" name="adj"/>
            </a:avLst>
          </a:prstGeom>
          <a:noFill/>
          <a:ln>
            <a:noFill/>
          </a:ln>
        </p:spPr>
      </p:pic>
      <p:sp>
        <p:nvSpPr>
          <p:cNvPr id="72" name="Google Shape;72;p11"/>
          <p:cNvSpPr txBox="1"/>
          <p:nvPr/>
        </p:nvSpPr>
        <p:spPr>
          <a:xfrm>
            <a:off x="309750" y="5260900"/>
            <a:ext cx="4866900" cy="18129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 transição ainda está em andamento: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Muitos lugares usam IPv4 com técnicas de reaproveitamento (como NAT). Outros já estão 100% prontos para IPv6.</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1600">
                <a:solidFill>
                  <a:schemeClr val="dk1"/>
                </a:solidFill>
                <a:latin typeface="Calibri"/>
                <a:ea typeface="Calibri"/>
                <a:cs typeface="Calibri"/>
                <a:sym typeface="Calibri"/>
              </a:rPr>
              <a:t>E onde o SSH entra nisso?</a:t>
            </a:r>
            <a:endParaRPr sz="800">
              <a:solidFill>
                <a:schemeClr val="dk1"/>
              </a:solidFill>
              <a:latin typeface="Calibri"/>
              <a:ea typeface="Calibri"/>
              <a:cs typeface="Calibri"/>
              <a:sym typeface="Calibri"/>
            </a:endParaRPr>
          </a:p>
          <a:p>
            <a:pPr indent="0" lvl="0" marL="0" rtl="0" algn="l">
              <a:lnSpc>
                <a:spcPct val="136000"/>
              </a:lnSpc>
              <a:spcBef>
                <a:spcPts val="1000"/>
              </a:spcBef>
              <a:spcAft>
                <a:spcPts val="0"/>
              </a:spcAft>
              <a:buNone/>
            </a:pPr>
            <a:r>
              <a:rPr lang="en" sz="800">
                <a:solidFill>
                  <a:schemeClr val="dk1"/>
                </a:solidFill>
                <a:latin typeface="Calibri"/>
                <a:ea typeface="Calibri"/>
                <a:cs typeface="Calibri"/>
                <a:sym typeface="Calibri"/>
              </a:rPr>
              <a:t>O SSH pode funcionar tanto em IPv4 quanto em IPv6. Ou seja, não importa se você está acessando um servidor com endereço tradicional (IPv4) ou moderno (IPv6), o SSH consegue criar o mesmo túnel seguro para sua conexão.</a:t>
            </a:r>
            <a:endParaRPr sz="800">
              <a:solidFill>
                <a:schemeClr val="dk1"/>
              </a:solidFill>
              <a:latin typeface="Calibri"/>
              <a:ea typeface="Calibri"/>
              <a:cs typeface="Calibri"/>
              <a:sym typeface="Calibri"/>
            </a:endParaRPr>
          </a:p>
        </p:txBody>
      </p:sp>
      <p:sp>
        <p:nvSpPr>
          <p:cNvPr id="73" name="Google Shape;73;p11"/>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nvSpPr>
        <p:spPr>
          <a:xfrm>
            <a:off x="309750" y="301550"/>
            <a:ext cx="4866900" cy="2571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Exemplos:</a:t>
            </a:r>
            <a:endParaRPr sz="800">
              <a:solidFill>
                <a:schemeClr val="dk1"/>
              </a:solidFill>
              <a:latin typeface="Calibri"/>
              <a:ea typeface="Calibri"/>
              <a:cs typeface="Calibri"/>
              <a:sym typeface="Calibri"/>
            </a:endParaRPr>
          </a:p>
        </p:txBody>
      </p:sp>
      <p:pic>
        <p:nvPicPr>
          <p:cNvPr id="79" name="Google Shape;79;p12" title="Snap (2).png"/>
          <p:cNvPicPr preferRelativeResize="0"/>
          <p:nvPr/>
        </p:nvPicPr>
        <p:blipFill rotWithShape="1">
          <a:blip r:embed="rId3">
            <a:alphaModFix/>
          </a:blip>
          <a:srcRect b="27597" l="1991" r="2259" t="28005"/>
          <a:stretch/>
        </p:blipFill>
        <p:spPr>
          <a:xfrm>
            <a:off x="571500" y="628650"/>
            <a:ext cx="4343400" cy="1943100"/>
          </a:xfrm>
          <a:prstGeom prst="roundRect">
            <a:avLst>
              <a:gd fmla="val 12418" name="adj"/>
            </a:avLst>
          </a:prstGeom>
          <a:noFill/>
          <a:ln>
            <a:noFill/>
          </a:ln>
        </p:spPr>
      </p:pic>
      <p:sp>
        <p:nvSpPr>
          <p:cNvPr id="80" name="Google Shape;80;p12"/>
          <p:cNvSpPr txBox="1"/>
          <p:nvPr/>
        </p:nvSpPr>
        <p:spPr>
          <a:xfrm>
            <a:off x="309750" y="2644700"/>
            <a:ext cx="4866900" cy="5079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None/>
            </a:pPr>
            <a:r>
              <a:rPr lang="en" sz="800">
                <a:solidFill>
                  <a:schemeClr val="dk1"/>
                </a:solidFill>
                <a:latin typeface="Calibri"/>
                <a:ea typeface="Calibri"/>
                <a:cs typeface="Calibri"/>
                <a:sym typeface="Calibri"/>
              </a:rPr>
              <a:t>Assim, você mostra que um IP é apenas o ponto de partida da conversa digital. O SSH é quem vai garantir que essa conversa seja protegida e privada, não importa se você está em IPv4 ou IPv6.</a:t>
            </a:r>
            <a:endParaRPr sz="800">
              <a:solidFill>
                <a:schemeClr val="dk1"/>
              </a:solidFill>
              <a:latin typeface="Calibri"/>
              <a:ea typeface="Calibri"/>
              <a:cs typeface="Calibri"/>
              <a:sym typeface="Calibri"/>
            </a:endParaRPr>
          </a:p>
        </p:txBody>
      </p:sp>
      <p:sp>
        <p:nvSpPr>
          <p:cNvPr id="81" name="Google Shape;81;p12"/>
          <p:cNvSpPr txBox="1"/>
          <p:nvPr>
            <p:ph idx="12" type="sldNum"/>
          </p:nvPr>
        </p:nvSpPr>
        <p:spPr>
          <a:xfrm>
            <a:off x="5166733" y="6850996"/>
            <a:ext cx="329100" cy="5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sp>
        <p:nvSpPr>
          <p:cNvPr id="86" name="Google Shape;86;p13"/>
          <p:cNvSpPr txBox="1"/>
          <p:nvPr/>
        </p:nvSpPr>
        <p:spPr>
          <a:xfrm>
            <a:off x="466350" y="3823725"/>
            <a:ext cx="45537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000">
                <a:solidFill>
                  <a:srgbClr val="C7DEC8"/>
                </a:solidFill>
                <a:latin typeface="Impact"/>
                <a:ea typeface="Impact"/>
                <a:cs typeface="Impact"/>
                <a:sym typeface="Impact"/>
              </a:rPr>
              <a:t>Muito além do login: </a:t>
            </a:r>
            <a:r>
              <a:rPr lang="en" sz="2400">
                <a:solidFill>
                  <a:srgbClr val="C7DEC8"/>
                </a:solidFill>
                <a:latin typeface="Impact"/>
                <a:ea typeface="Impact"/>
                <a:cs typeface="Impact"/>
                <a:sym typeface="Impact"/>
              </a:rPr>
              <a:t>o SSH no dia a dia</a:t>
            </a:r>
            <a:endParaRPr sz="2400">
              <a:solidFill>
                <a:srgbClr val="C7DEC8"/>
              </a:solidFill>
              <a:latin typeface="Impact"/>
              <a:ea typeface="Impact"/>
              <a:cs typeface="Impact"/>
              <a:sym typeface="Impact"/>
            </a:endParaRPr>
          </a:p>
        </p:txBody>
      </p:sp>
      <p:sp>
        <p:nvSpPr>
          <p:cNvPr id="87" name="Google Shape;87;p13"/>
          <p:cNvSpPr txBox="1"/>
          <p:nvPr/>
        </p:nvSpPr>
        <p:spPr>
          <a:xfrm>
            <a:off x="466350" y="5376513"/>
            <a:ext cx="4240500" cy="55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C7DEC8"/>
                </a:solidFill>
                <a:latin typeface="Calibri"/>
                <a:ea typeface="Calibri"/>
                <a:cs typeface="Calibri"/>
                <a:sym typeface="Calibri"/>
              </a:rPr>
              <a:t>O SSH não é apenas uma chave para entrar, é também um escudo que protege.</a:t>
            </a:r>
            <a:endParaRPr sz="1600">
              <a:solidFill>
                <a:srgbClr val="C7DEC8"/>
              </a:solidFill>
              <a:latin typeface="Calibri"/>
              <a:ea typeface="Calibri"/>
              <a:cs typeface="Calibri"/>
              <a:sym typeface="Calibri"/>
            </a:endParaRPr>
          </a:p>
        </p:txBody>
      </p:sp>
      <p:sp>
        <p:nvSpPr>
          <p:cNvPr id="88" name="Google Shape;88;p13"/>
          <p:cNvSpPr/>
          <p:nvPr/>
        </p:nvSpPr>
        <p:spPr>
          <a:xfrm>
            <a:off x="466350" y="3657600"/>
            <a:ext cx="4553700" cy="114300"/>
          </a:xfrm>
          <a:prstGeom prst="bevel">
            <a:avLst>
              <a:gd fmla="val 29435" name="adj"/>
            </a:avLst>
          </a:prstGeom>
          <a:gradFill>
            <a:gsLst>
              <a:gs pos="0">
                <a:srgbClr val="6AA84F"/>
              </a:gs>
              <a:gs pos="29000">
                <a:srgbClr val="B7D4AB"/>
              </a:gs>
              <a:gs pos="65000">
                <a:srgbClr val="38761D"/>
              </a:gs>
              <a:gs pos="100000">
                <a:srgbClr val="C7DEC8"/>
              </a:gs>
            </a:gsLst>
            <a:lin ang="0" scaled="0"/>
          </a:gra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3"/>
          <p:cNvSpPr/>
          <p:nvPr/>
        </p:nvSpPr>
        <p:spPr>
          <a:xfrm>
            <a:off x="1813316" y="2051350"/>
            <a:ext cx="1859764" cy="1184245"/>
          </a:xfrm>
          <a:prstGeom prst="rect">
            <a:avLst/>
          </a:prstGeom>
        </p:spPr>
        <p:txBody>
          <a:bodyPr>
            <a:prstTxWarp prst="textPlain"/>
          </a:bodyPr>
          <a:lstStyle/>
          <a:p>
            <a:pPr lvl="0" algn="ctr"/>
            <a:r>
              <a:rPr b="0" i="0">
                <a:ln cap="flat" cmpd="sng" w="9525">
                  <a:solidFill>
                    <a:srgbClr val="C7DEC8"/>
                  </a:solidFill>
                  <a:prstDash val="solid"/>
                  <a:round/>
                  <a:headEnd len="sm" w="sm" type="none"/>
                  <a:tailEnd len="sm" w="sm" type="none"/>
                </a:ln>
                <a:solidFill>
                  <a:srgbClr val="C7DEC8"/>
                </a:solidFill>
                <a:latin typeface="Quantico"/>
              </a:rPr>
              <a:t>02</a:t>
            </a:r>
          </a:p>
        </p:txBody>
      </p:sp>
    </p:spTree>
  </p:cSld>
  <p:clrMapOvr>
    <a:masterClrMapping/>
  </p:clrMapOvr>
</p:sld>
</file>

<file path=ppt/theme/theme1.xml><?xml version="1.0" encoding="utf-8"?>
<a:theme xmlns:a="http://schemas.openxmlformats.org/drawingml/2006/main" xmlns:r="http://schemas.openxmlformats.org/officeDocument/2006/relationships" name="Cover Tit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